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398" r:id="rId4"/>
    <p:sldId id="411" r:id="rId5"/>
    <p:sldId id="465" r:id="rId6"/>
    <p:sldId id="464" r:id="rId7"/>
    <p:sldId id="484" r:id="rId8"/>
    <p:sldId id="412" r:id="rId9"/>
    <p:sldId id="485" r:id="rId10"/>
    <p:sldId id="420" r:id="rId11"/>
    <p:sldId id="419" r:id="rId12"/>
    <p:sldId id="413" r:id="rId13"/>
    <p:sldId id="462" r:id="rId14"/>
    <p:sldId id="414" r:id="rId15"/>
    <p:sldId id="466" r:id="rId16"/>
    <p:sldId id="478" r:id="rId17"/>
    <p:sldId id="483" r:id="rId18"/>
    <p:sldId id="480" r:id="rId19"/>
    <p:sldId id="399" r:id="rId20"/>
    <p:sldId id="409" r:id="rId21"/>
    <p:sldId id="481" r:id="rId22"/>
    <p:sldId id="4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4" d="100"/>
          <a:sy n="84" d="100"/>
        </p:scale>
        <p:origin x="10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1874327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9</a:t>
            </a:fld>
            <a:endParaRPr lang="en-US"/>
          </a:p>
        </p:txBody>
      </p:sp>
    </p:spTree>
    <p:extLst>
      <p:ext uri="{BB962C8B-B14F-4D97-AF65-F5344CB8AC3E}">
        <p14:creationId xmlns:p14="http://schemas.microsoft.com/office/powerpoint/2010/main" val="2158203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18</a:t>
            </a:fld>
            <a:endParaRPr lang="en-US"/>
          </a:p>
        </p:txBody>
      </p:sp>
    </p:spTree>
    <p:extLst>
      <p:ext uri="{BB962C8B-B14F-4D97-AF65-F5344CB8AC3E}">
        <p14:creationId xmlns:p14="http://schemas.microsoft.com/office/powerpoint/2010/main" val="322717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4886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635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fpXoTqHLeSo&amp;list=PLcxqFaocb9WLtnq-rpXbRy5hnKECxr95G&amp;index=66" TargetMode="External"/><Relationship Id="rId7"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gif"/><Relationship Id="rId5" Type="http://schemas.openxmlformats.org/officeDocument/2006/relationships/hyperlink" Target="https://www.youtube.com/watch?v=hbtnWi032Z8" TargetMode="External"/><Relationship Id="rId4" Type="http://schemas.openxmlformats.org/officeDocument/2006/relationships/hyperlink" Target="https://www.youtube.com/watch?v=1JkX-XuSeVE&amp;list=PLcxqFaocb9WLtnq-rpXbRy5hnKECxr95G&amp;index=7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5/AMDP%20Code.tx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hyperlink" Target="https://github.com/soyuztechnologies/Corporate_S4HANA_Training_Anubhav/blob/master/Day%205/SQL%20Script%20Basics.tx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github.com/soyuztechnologies/Corporate_S4HANA_Training_Anubhav/blob/master/Day%205/OIA%20using%20SQL%20Script%20Advance.txt" TargetMode="External"/><Relationship Id="rId5" Type="http://schemas.openxmlformats.org/officeDocument/2006/relationships/image" Target="../media/image2.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ABAP on Hana  &amp;</a:t>
            </a:r>
          </a:p>
          <a:p>
            <a:r>
              <a:rPr lang="en-US" sz="5400" b="1" cap="all" spc="-150" dirty="0">
                <a:solidFill>
                  <a:schemeClr val="accent3"/>
                </a:solidFill>
              </a:rPr>
              <a:t>s/4hana trainings</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Procedure Proxy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id="{2668874E-C0FA-4ADA-BBF6-2FE5710B408A}"/>
              </a:ext>
            </a:extLst>
          </p:cNvPr>
          <p:cNvSpPr txBox="1"/>
          <p:nvPr/>
        </p:nvSpPr>
        <p:spPr>
          <a:xfrm>
            <a:off x="243040" y="923731"/>
            <a:ext cx="11900954" cy="923330"/>
          </a:xfrm>
          <a:prstGeom prst="rect">
            <a:avLst/>
          </a:prstGeom>
          <a:noFill/>
        </p:spPr>
        <p:txBody>
          <a:bodyPr wrap="square" rtlCol="0">
            <a:spAutoFit/>
          </a:bodyPr>
          <a:lstStyle/>
          <a:p>
            <a:r>
              <a:rPr lang="en-US" dirty="0"/>
              <a:t>The database </a:t>
            </a:r>
            <a:r>
              <a:rPr lang="en-US" b="1" dirty="0"/>
              <a:t>procedure proxy</a:t>
            </a:r>
            <a:r>
              <a:rPr lang="en-US" dirty="0"/>
              <a:t> defines the mapping between the database types of the parameter interface of the SQLScript </a:t>
            </a:r>
            <a:r>
              <a:rPr lang="en-US" b="1" dirty="0"/>
              <a:t>procedure</a:t>
            </a:r>
            <a:r>
              <a:rPr lang="en-US" dirty="0"/>
              <a:t> and ABAP data types. The following table lists the currently supported HANA-specific data types</a:t>
            </a:r>
          </a:p>
          <a:p>
            <a:r>
              <a:rPr lang="en-US" dirty="0"/>
              <a:t> and indicates which ABAP Dictionary types they are mapped to by default.</a:t>
            </a:r>
          </a:p>
        </p:txBody>
      </p:sp>
      <p:pic>
        <p:nvPicPr>
          <p:cNvPr id="3" name="Picture 2"/>
          <p:cNvPicPr>
            <a:picLocks noChangeAspect="1"/>
          </p:cNvPicPr>
          <p:nvPr/>
        </p:nvPicPr>
        <p:blipFill>
          <a:blip r:embed="rId3"/>
          <a:stretch>
            <a:fillRect/>
          </a:stretch>
        </p:blipFill>
        <p:spPr>
          <a:xfrm>
            <a:off x="789722" y="2241738"/>
            <a:ext cx="9552381" cy="4123809"/>
          </a:xfrm>
          <a:prstGeom prst="rect">
            <a:avLst/>
          </a:prstGeom>
        </p:spPr>
      </p:pic>
    </p:spTree>
    <p:extLst>
      <p:ext uri="{BB962C8B-B14F-4D97-AF65-F5344CB8AC3E}">
        <p14:creationId xmlns:p14="http://schemas.microsoft.com/office/powerpoint/2010/main" val="2601795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What is AMDP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id="{C3D67074-ABBF-4F1F-8F04-07B7C002C1DF}"/>
              </a:ext>
            </a:extLst>
          </p:cNvPr>
          <p:cNvSpPr txBox="1"/>
          <p:nvPr/>
        </p:nvSpPr>
        <p:spPr>
          <a:xfrm>
            <a:off x="228600" y="934720"/>
            <a:ext cx="11734800"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AMDP is a method inside an Normal ABAP Class. These methods </a:t>
            </a:r>
            <a:r>
              <a:rPr lang="en-US" dirty="0">
                <a:solidFill>
                  <a:prstClr val="black"/>
                </a:solidFill>
                <a:latin typeface="Calibri"/>
              </a:rPr>
              <a:t>are special methods which can contain the SQL Script code.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write code, ABAP can tell you the syntax error also (Syntax Check)</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When we activate AMDP nothing happens in HANA, But when we call it then it creates a procedure in HANA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add SQL Script code inside a method in an ABAP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must be static</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The same ABAP Class can also contain ABAP Code as well but we cant merge ABAP + SQLScript together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call one AMDP from another AMDP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an AMDP be </a:t>
            </a:r>
            <a:r>
              <a:rPr lang="en-US" dirty="0">
                <a:solidFill>
                  <a:prstClr val="black"/>
                </a:solidFill>
                <a:latin typeface="Calibri"/>
                <a:hlinkClick r:id="rId3"/>
              </a:rPr>
              <a:t>debugged</a:t>
            </a:r>
            <a:r>
              <a:rPr lang="en-US" dirty="0">
                <a:solidFill>
                  <a:prstClr val="black"/>
                </a:solidFill>
                <a:latin typeface="Calibri"/>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also implement a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4"/>
              </a:rPr>
              <a:t>FOR ALL ENTRIES like logic using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I pass </a:t>
            </a:r>
            <a:r>
              <a:rPr lang="en-US" dirty="0">
                <a:solidFill>
                  <a:prstClr val="black"/>
                </a:solidFill>
                <a:latin typeface="Calibri"/>
                <a:hlinkClick r:id="rId5"/>
              </a:rPr>
              <a:t>Select-options to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2" descr="Peter Parker GIFs | Tenor">
            <a:extLst>
              <a:ext uri="{FF2B5EF4-FFF2-40B4-BE49-F238E27FC236}">
                <a16:creationId xmlns:a16="http://schemas.microsoft.com/office/drawing/2014/main" id="{6DB604CD-AE76-4EB5-B682-0DF52CB88A0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322070" y="4105275"/>
            <a:ext cx="209550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arvel's Spider-Man review – a perfect superhero in an imperfect world |  Action games | The Guardian">
            <a:extLst>
              <a:ext uri="{FF2B5EF4-FFF2-40B4-BE49-F238E27FC236}">
                <a16:creationId xmlns:a16="http://schemas.microsoft.com/office/drawing/2014/main" id="{B3298EB8-B1AD-4CF2-8A68-903CB31F4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6306" y="3923830"/>
            <a:ext cx="3212623" cy="1927574"/>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
            <a:extLst>
              <a:ext uri="{FF2B5EF4-FFF2-40B4-BE49-F238E27FC236}">
                <a16:creationId xmlns:a16="http://schemas.microsoft.com/office/drawing/2014/main" id="{707E7BD2-BCC2-4DC1-A94F-5F7A68F2EBDB}"/>
              </a:ext>
            </a:extLst>
          </p:cNvPr>
          <p:cNvSpPr/>
          <p:nvPr/>
        </p:nvSpPr>
        <p:spPr>
          <a:xfrm>
            <a:off x="3485356" y="3898255"/>
            <a:ext cx="3790950" cy="777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Spider bites (Mutation)</a:t>
            </a:r>
          </a:p>
        </p:txBody>
      </p:sp>
      <p:sp>
        <p:nvSpPr>
          <p:cNvPr id="16" name="TextBox 15">
            <a:extLst>
              <a:ext uri="{FF2B5EF4-FFF2-40B4-BE49-F238E27FC236}">
                <a16:creationId xmlns:a16="http://schemas.microsoft.com/office/drawing/2014/main" id="{A0AAABB5-A2A1-4A2D-B443-DC9EEA324EFB}"/>
              </a:ext>
            </a:extLst>
          </p:cNvPr>
          <p:cNvSpPr txBox="1"/>
          <p:nvPr/>
        </p:nvSpPr>
        <p:spPr>
          <a:xfrm>
            <a:off x="1322070" y="5553948"/>
            <a:ext cx="2095501" cy="369332"/>
          </a:xfrm>
          <a:prstGeom prst="rect">
            <a:avLst/>
          </a:prstGeom>
          <a:noFill/>
        </p:spPr>
        <p:txBody>
          <a:bodyPr wrap="square" rtlCol="0">
            <a:spAutoFit/>
          </a:bodyPr>
          <a:lstStyle/>
          <a:p>
            <a:r>
              <a:rPr lang="en-US" dirty="0"/>
              <a:t>Normal ABAP Class?</a:t>
            </a:r>
          </a:p>
        </p:txBody>
      </p:sp>
      <p:sp>
        <p:nvSpPr>
          <p:cNvPr id="17" name="Arrow: Right 7">
            <a:extLst>
              <a:ext uri="{FF2B5EF4-FFF2-40B4-BE49-F238E27FC236}">
                <a16:creationId xmlns:a16="http://schemas.microsoft.com/office/drawing/2014/main" id="{2E9CD38E-34D1-4C82-A6B8-EB655FBD85AB}"/>
              </a:ext>
            </a:extLst>
          </p:cNvPr>
          <p:cNvSpPr/>
          <p:nvPr/>
        </p:nvSpPr>
        <p:spPr>
          <a:xfrm>
            <a:off x="3485357" y="4758928"/>
            <a:ext cx="3790949" cy="1092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Marker Interface – </a:t>
            </a:r>
          </a:p>
          <a:p>
            <a:pPr algn="ctr"/>
            <a:r>
              <a:rPr lang="en-US" dirty="0"/>
              <a:t>IF_AMDP_MARKER_HDB</a:t>
            </a:r>
          </a:p>
        </p:txBody>
      </p:sp>
      <p:sp>
        <p:nvSpPr>
          <p:cNvPr id="18" name="TextBox 17">
            <a:extLst>
              <a:ext uri="{FF2B5EF4-FFF2-40B4-BE49-F238E27FC236}">
                <a16:creationId xmlns:a16="http://schemas.microsoft.com/office/drawing/2014/main" id="{04A0A1DA-9E68-46A9-8420-2FF960C5E268}"/>
              </a:ext>
            </a:extLst>
          </p:cNvPr>
          <p:cNvSpPr txBox="1"/>
          <p:nvPr/>
        </p:nvSpPr>
        <p:spPr>
          <a:xfrm>
            <a:off x="7574280" y="5851404"/>
            <a:ext cx="2857500" cy="369332"/>
          </a:xfrm>
          <a:prstGeom prst="rect">
            <a:avLst/>
          </a:prstGeom>
          <a:noFill/>
        </p:spPr>
        <p:txBody>
          <a:bodyPr wrap="square" rtlCol="0">
            <a:spAutoFit/>
          </a:bodyPr>
          <a:lstStyle/>
          <a:p>
            <a:r>
              <a:rPr lang="en-US" dirty="0"/>
              <a:t>SQL Script Code</a:t>
            </a:r>
          </a:p>
        </p:txBody>
      </p:sp>
    </p:spTree>
    <p:extLst>
      <p:ext uri="{BB962C8B-B14F-4D97-AF65-F5344CB8AC3E}">
        <p14:creationId xmlns:p14="http://schemas.microsoft.com/office/powerpoint/2010/main" val="752654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onceito de contato para a página de destino | Vetor Premium"/>
          <p:cNvPicPr>
            <a:picLocks noChangeAspect="1" noChangeArrowheads="1"/>
          </p:cNvPicPr>
          <p:nvPr/>
        </p:nvPicPr>
        <p:blipFill rotWithShape="1">
          <a:blip r:embed="rId2">
            <a:extLst>
              <a:ext uri="{28A0092B-C50C-407E-A947-70E740481C1C}">
                <a14:useLocalDpi xmlns:a14="http://schemas.microsoft.com/office/drawing/2010/main" val="0"/>
              </a:ext>
            </a:extLst>
          </a:blip>
          <a:srcRect b="9219"/>
          <a:stretch/>
        </p:blipFill>
        <p:spPr bwMode="auto">
          <a:xfrm>
            <a:off x="5882666" y="2715543"/>
            <a:ext cx="5962650" cy="36057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How to Create AMDP</a:t>
            </a:r>
          </a:p>
        </p:txBody>
      </p:sp>
      <p:sp>
        <p:nvSpPr>
          <p:cNvPr id="7" name="TextBox 6">
            <a:extLst>
              <a:ext uri="{FF2B5EF4-FFF2-40B4-BE49-F238E27FC236}">
                <a16:creationId xmlns:a16="http://schemas.microsoft.com/office/drawing/2014/main" id="{C3D67074-ABBF-4F1F-8F04-07B7C002C1DF}"/>
              </a:ext>
            </a:extLst>
          </p:cNvPr>
          <p:cNvSpPr txBox="1"/>
          <p:nvPr/>
        </p:nvSpPr>
        <p:spPr>
          <a:xfrm>
            <a:off x="294860" y="1040736"/>
            <a:ext cx="11734800" cy="42473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Add an interface to ABAP class – IF_AMDP_MARKER_HDB</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has to have parameters passed by Value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cannot have Returning</a:t>
            </a:r>
            <a:r>
              <a:rPr lang="en-US" dirty="0">
                <a:solidFill>
                  <a:prstClr val="black"/>
                </a:solidFill>
                <a:latin typeface="Calibri"/>
              </a:rPr>
              <a:t>/ Changing parameters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method cannot have deep structure</a:t>
            </a:r>
            <a:r>
              <a:rPr lang="en-US" dirty="0">
                <a:solidFill>
                  <a:prstClr val="black"/>
                </a:solidFill>
                <a:latin typeface="Calibri"/>
              </a:rPr>
              <a: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Must also mention the tables which we </a:t>
            </a:r>
            <a:r>
              <a:rPr lang="en-US" dirty="0">
                <a:solidFill>
                  <a:prstClr val="black"/>
                </a:solidFill>
                <a:latin typeface="Calibri"/>
              </a:rPr>
              <a:t>are planning to use in SQLScript code with a </a:t>
            </a:r>
            <a:r>
              <a:rPr lang="en-US" b="1" dirty="0">
                <a:solidFill>
                  <a:prstClr val="black"/>
                </a:solidFill>
                <a:latin typeface="Calibri"/>
              </a:rPr>
              <a:t>USING </a:t>
            </a:r>
            <a:r>
              <a:rPr lang="en-US" dirty="0">
                <a:solidFill>
                  <a:prstClr val="black"/>
                </a:solidFill>
                <a:latin typeface="Calibri"/>
              </a:rPr>
              <a:t>keyword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Syntax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METHOD method_name BY DATABASE PROCEDURE FOR HDB LANGUAGE SQLSCRIPT OPTIONS READ-ONLY USING tab1 tab2…</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When we call AMDP then it will be created inside HANA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Lifecycle challenges is sorted fully.</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dirty="0">
              <a:solidFill>
                <a:prstClr val="black"/>
              </a:solidFill>
              <a:latin typeface="Calibri"/>
              <a:sym typeface="Wingdings" panose="05000000000000000000" pitchFamily="2" charset="2"/>
            </a:endParaRP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Disadvantage:</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Client handling</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If we plan to use AMDP for DML scenario, </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sym typeface="Wingdings" panose="05000000000000000000" pitchFamily="2" charset="2"/>
              </a:rPr>
              <a:t>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The LUW needs to be managed by developer.</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If my co. is not on HANA DB we cannot implement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ABAP Managed Data Procedure</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1"/>
          <p:cNvSpPr txBox="1">
            <a:spLocks/>
          </p:cNvSpPr>
          <p:nvPr/>
        </p:nvSpPr>
        <p:spPr>
          <a:xfrm>
            <a:off x="325336" y="2134306"/>
            <a:ext cx="6495648" cy="398204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352" lvl="2" indent="-179352" defTabSz="914217">
              <a:buClr>
                <a:srgbClr val="F0AB00"/>
              </a:buClr>
              <a:defRPr/>
            </a:pPr>
            <a:r>
              <a:rPr lang="en-US" dirty="0"/>
              <a:t>AMDP classes and AMDP methods</a:t>
            </a:r>
          </a:p>
          <a:p>
            <a:pPr marL="179352" lvl="2" indent="-179352" defTabSz="914217">
              <a:buClr>
                <a:srgbClr val="F0AB00"/>
              </a:buClr>
              <a:defRPr/>
            </a:pPr>
            <a:r>
              <a:rPr lang="en-US" kern="0" dirty="0">
                <a:solidFill>
                  <a:srgbClr val="000000"/>
                </a:solidFill>
              </a:rPr>
              <a:t>Easy to consume in ABAP – as simple method call</a:t>
            </a:r>
            <a:br>
              <a:rPr lang="en-US" sz="2000" kern="0" dirty="0">
                <a:solidFill>
                  <a:srgbClr val="000000"/>
                </a:solidFill>
              </a:rPr>
            </a:br>
            <a:br>
              <a:rPr lang="en-US" sz="2000" kern="0" dirty="0">
                <a:solidFill>
                  <a:srgbClr val="000000"/>
                </a:solidFill>
              </a:rPr>
            </a:br>
            <a:endParaRPr lang="en-US" sz="2000" kern="0" dirty="0">
              <a:solidFill>
                <a:srgbClr val="000000"/>
              </a:solidFill>
            </a:endParaRPr>
          </a:p>
          <a:p>
            <a:pPr marL="179352" lvl="2" indent="-179352" defTabSz="914217">
              <a:buClr>
                <a:srgbClr val="F0AB00"/>
              </a:buClr>
              <a:defRPr/>
            </a:pPr>
            <a:endParaRPr lang="en-US" sz="2000" kern="0" dirty="0">
              <a:solidFill>
                <a:srgbClr val="000000"/>
              </a:solidFill>
            </a:endParaRPr>
          </a:p>
          <a:p>
            <a:pPr marL="0" lvl="2" defTabSz="914217">
              <a:buClr>
                <a:srgbClr val="F0AB00"/>
              </a:buClr>
              <a:defRPr/>
            </a:pPr>
            <a:endParaRPr lang="en-US" sz="2000" kern="0" dirty="0">
              <a:solidFill>
                <a:srgbClr val="000000"/>
              </a:solidFill>
            </a:endParaRPr>
          </a:p>
          <a:p>
            <a:pPr marL="179352" lvl="2" indent="-179352" defTabSz="914217">
              <a:buClr>
                <a:srgbClr val="F0AB00"/>
              </a:buClr>
              <a:defRPr/>
            </a:pPr>
            <a:r>
              <a:rPr lang="en-US" kern="0" dirty="0">
                <a:solidFill>
                  <a:srgbClr val="000000"/>
                </a:solidFill>
              </a:rPr>
              <a:t>AMDP methods are </a:t>
            </a:r>
            <a:r>
              <a:rPr lang="en-US" b="1" kern="0" dirty="0">
                <a:solidFill>
                  <a:srgbClr val="000000"/>
                </a:solidFill>
              </a:rPr>
              <a:t>fully managed on the ABAP server</a:t>
            </a:r>
          </a:p>
          <a:p>
            <a:pPr lvl="3"/>
            <a:r>
              <a:rPr lang="en-US" dirty="0"/>
              <a:t>Source code editing with ABAP Editor (in ADT)</a:t>
            </a:r>
          </a:p>
          <a:p>
            <a:pPr lvl="3"/>
            <a:r>
              <a:rPr lang="en-US" dirty="0"/>
              <a:t>Static syntax check and syntax coloring for SQLScript code</a:t>
            </a:r>
          </a:p>
          <a:p>
            <a:pPr lvl="3"/>
            <a:r>
              <a:rPr lang="en-US" dirty="0"/>
              <a:t>Procedure created on first AMDP call</a:t>
            </a:r>
          </a:p>
          <a:p>
            <a:pPr lvl="3"/>
            <a:r>
              <a:rPr lang="en-US" dirty="0"/>
              <a:t>Detailed analysis of runtime errors in ST22</a:t>
            </a:r>
          </a:p>
          <a:p>
            <a:pPr lvl="3"/>
            <a:r>
              <a:rPr lang="en-US" altLang="de-DE" dirty="0"/>
              <a:t>Transport analog to regular ABAP classes</a:t>
            </a:r>
            <a:endParaRPr lang="en-US" sz="2400" dirty="0"/>
          </a:p>
        </p:txBody>
      </p:sp>
      <p:grpSp>
        <p:nvGrpSpPr>
          <p:cNvPr id="7" name="Group 6"/>
          <p:cNvGrpSpPr>
            <a:grpSpLocks noChangeAspect="1"/>
          </p:cNvGrpSpPr>
          <p:nvPr/>
        </p:nvGrpSpPr>
        <p:grpSpPr>
          <a:xfrm>
            <a:off x="6858760" y="2133103"/>
            <a:ext cx="4955917" cy="3983243"/>
            <a:chOff x="6183312" y="2133600"/>
            <a:chExt cx="4165600" cy="3348038"/>
          </a:xfrm>
        </p:grpSpPr>
        <p:sp>
          <p:nvSpPr>
            <p:cNvPr id="8" name="Rectangle 7"/>
            <p:cNvSpPr/>
            <p:nvPr/>
          </p:nvSpPr>
          <p:spPr bwMode="gray">
            <a:xfrm>
              <a:off x="6183312" y="2133600"/>
              <a:ext cx="4165600" cy="3348038"/>
            </a:xfrm>
            <a:prstGeom prst="rect">
              <a:avLst/>
            </a:prstGeom>
            <a:solidFill>
              <a:srgbClr val="FFFFFF">
                <a:lumMod val="75000"/>
                <a:alpha val="36000"/>
              </a:srgbClr>
            </a:solidFill>
            <a:ln w="6350" algn="ctr">
              <a:noFill/>
              <a:miter lim="800000"/>
              <a:headEnd/>
              <a:tailEnd/>
            </a:ln>
          </p:spPr>
          <p:txBody>
            <a:bodyPr lIns="89979" tIns="46789" rIns="89979" bIns="46789" anchor="b"/>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Managed Database Procedures</a:t>
              </a:r>
            </a:p>
          </p:txBody>
        </p:sp>
        <p:sp>
          <p:nvSpPr>
            <p:cNvPr id="9" name="TextBox 8"/>
            <p:cNvSpPr txBox="1"/>
            <p:nvPr/>
          </p:nvSpPr>
          <p:spPr bwMode="gray">
            <a:xfrm>
              <a:off x="6226175" y="2224088"/>
              <a:ext cx="1023766" cy="232772"/>
            </a:xfrm>
            <a:prstGeom prst="rect">
              <a:avLst/>
            </a:prstGeom>
            <a:noFill/>
          </p:spPr>
          <p:txBody>
            <a:bodyPr wrap="none" lIns="0" tIns="0" rIns="0" bIns="0">
              <a:spAutoFit/>
            </a:bodyPr>
            <a:lstStyle/>
            <a:p>
              <a:pPr>
                <a:spcBef>
                  <a:spcPct val="50000"/>
                </a:spcBef>
                <a:buClr>
                  <a:srgbClr val="F0AB00"/>
                </a:buClr>
                <a:buSzPct val="80000"/>
                <a:defRPr/>
              </a:pPr>
              <a:r>
                <a:rPr lang="en-US" sz="1800" kern="0" dirty="0">
                  <a:ea typeface="Arial Unicode MS" pitchFamily="34" charset="-128"/>
                  <a:cs typeface="Arial Unicode MS" pitchFamily="34" charset="-128"/>
                </a:rPr>
                <a:t>“Top-Down”</a:t>
              </a:r>
            </a:p>
          </p:txBody>
        </p:sp>
        <p:sp>
          <p:nvSpPr>
            <p:cNvPr id="10" name="Rectangle 9"/>
            <p:cNvSpPr/>
            <p:nvPr/>
          </p:nvSpPr>
          <p:spPr bwMode="gray">
            <a:xfrm>
              <a:off x="8464550" y="2201863"/>
              <a:ext cx="1728787" cy="323850"/>
            </a:xfrm>
            <a:prstGeom prst="rect">
              <a:avLst/>
            </a:prstGeom>
            <a:solidFill>
              <a:srgbClr val="F0AB00"/>
            </a:solidFill>
            <a:ln w="6350" algn="ctr">
              <a:noFill/>
              <a:miter lim="800000"/>
              <a:headEnd/>
              <a:tailEnd/>
            </a:ln>
            <a:effectLst/>
          </p:spPr>
          <p:txBody>
            <a:bodyPr lIns="0" tIns="0" rIns="0" bIns="0"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Lifecycle</a:t>
              </a:r>
            </a:p>
          </p:txBody>
        </p:sp>
        <p:sp>
          <p:nvSpPr>
            <p:cNvPr id="11" name="Rectangle 10"/>
            <p:cNvSpPr/>
            <p:nvPr/>
          </p:nvSpPr>
          <p:spPr bwMode="gray">
            <a:xfrm>
              <a:off x="6623050" y="25019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2" name="Rectangle 11"/>
            <p:cNvSpPr/>
            <p:nvPr/>
          </p:nvSpPr>
          <p:spPr bwMode="gray">
            <a:xfrm>
              <a:off x="6773862" y="2757488"/>
              <a:ext cx="1619250" cy="779462"/>
            </a:xfrm>
            <a:prstGeom prst="rect">
              <a:avLst/>
            </a:prstGeom>
            <a:solidFill>
              <a:srgbClr val="FFFFFF"/>
            </a:solidFill>
            <a:ln w="6350" algn="ctr">
              <a:solidFill>
                <a:srgbClr val="FFFFFF">
                  <a:lumMod val="75000"/>
                </a:srgbClr>
              </a:solidFill>
              <a:miter lim="800000"/>
              <a:headEnd/>
              <a:tailEnd/>
            </a:ln>
          </p:spPr>
          <p:txBody>
            <a:bodyPr lIns="35992" tIns="71983" rIns="35992"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a:t>
              </a:r>
              <a:br>
                <a:rPr lang="en-US" sz="1800" kern="0" dirty="0">
                  <a:solidFill>
                    <a:sysClr val="windowText" lastClr="000000"/>
                  </a:solidFill>
                  <a:ea typeface="Arial Unicode MS" pitchFamily="34" charset="-128"/>
                  <a:cs typeface="Arial Unicode MS" pitchFamily="34" charset="-128"/>
                </a:rPr>
              </a:br>
              <a:r>
                <a:rPr lang="en-US" sz="1800" kern="0" dirty="0">
                  <a:solidFill>
                    <a:sysClr val="windowText" lastClr="000000"/>
                  </a:solidFill>
                  <a:ea typeface="Arial Unicode MS" pitchFamily="34" charset="-128"/>
                  <a:cs typeface="Arial Unicode MS" pitchFamily="34" charset="-128"/>
                </a:rPr>
                <a:t>Managed DB Procedure</a:t>
              </a:r>
            </a:p>
          </p:txBody>
        </p:sp>
        <p:sp>
          <p:nvSpPr>
            <p:cNvPr id="13" name="Sun 12"/>
            <p:cNvSpPr/>
            <p:nvPr/>
          </p:nvSpPr>
          <p:spPr bwMode="gray">
            <a:xfrm>
              <a:off x="6680200" y="2549525"/>
              <a:ext cx="454025" cy="466725"/>
            </a:xfrm>
            <a:prstGeom prst="su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4" name="Rectangle 13"/>
            <p:cNvSpPr/>
            <p:nvPr/>
          </p:nvSpPr>
          <p:spPr bwMode="gray">
            <a:xfrm>
              <a:off x="8631237" y="2757488"/>
              <a:ext cx="1395413" cy="779462"/>
            </a:xfrm>
            <a:prstGeom prst="rect">
              <a:avLst/>
            </a:prstGeom>
            <a:solidFill>
              <a:srgbClr val="FFFFFF"/>
            </a:solidFill>
            <a:ln w="6350" algn="ctr">
              <a:solidFill>
                <a:srgbClr val="FFFFFF">
                  <a:lumMod val="75000"/>
                </a:srgbClr>
              </a:solidFill>
              <a:miter lim="800000"/>
              <a:headEnd/>
              <a:tailEnd/>
            </a:ln>
          </p:spPr>
          <p:txBody>
            <a:bodyPr lIns="71983" tIns="71983" rIns="71983"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Standard ABAP Transport</a:t>
              </a:r>
            </a:p>
          </p:txBody>
        </p:sp>
        <p:sp>
          <p:nvSpPr>
            <p:cNvPr id="15" name="Equal 14"/>
            <p:cNvSpPr/>
            <p:nvPr/>
          </p:nvSpPr>
          <p:spPr bwMode="gray">
            <a:xfrm>
              <a:off x="8432800" y="2608263"/>
              <a:ext cx="490537" cy="382587"/>
            </a:xfrm>
            <a:prstGeom prst="mathEqual">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6" name="Rectangle 15"/>
            <p:cNvSpPr/>
            <p:nvPr/>
          </p:nvSpPr>
          <p:spPr bwMode="gray">
            <a:xfrm rot="16200000">
              <a:off x="5841206" y="29075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AS ABAP</a:t>
              </a:r>
            </a:p>
          </p:txBody>
        </p:sp>
        <p:sp>
          <p:nvSpPr>
            <p:cNvPr id="17" name="Rectangle 16"/>
            <p:cNvSpPr/>
            <p:nvPr/>
          </p:nvSpPr>
          <p:spPr bwMode="gray">
            <a:xfrm rot="16200000">
              <a:off x="5841206" y="43172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SAP HANA</a:t>
              </a:r>
            </a:p>
          </p:txBody>
        </p:sp>
        <p:sp>
          <p:nvSpPr>
            <p:cNvPr id="18" name="Rectangle 17"/>
            <p:cNvSpPr/>
            <p:nvPr/>
          </p:nvSpPr>
          <p:spPr bwMode="gray">
            <a:xfrm>
              <a:off x="6623050" y="39116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9" name="Rectangle 18"/>
            <p:cNvSpPr/>
            <p:nvPr/>
          </p:nvSpPr>
          <p:spPr bwMode="gray">
            <a:xfrm>
              <a:off x="6907212" y="4114800"/>
              <a:ext cx="1368425" cy="779463"/>
            </a:xfrm>
            <a:prstGeom prst="rect">
              <a:avLst/>
            </a:prstGeom>
            <a:solidFill>
              <a:srgbClr val="FFFFFF"/>
            </a:solidFill>
            <a:ln w="6350" algn="ctr">
              <a:solidFill>
                <a:srgbClr val="FFFFFF">
                  <a:lumMod val="75000"/>
                </a:srgbClr>
              </a:solidFill>
              <a:miter lim="800000"/>
              <a:headEnd/>
              <a:tailEnd/>
            </a:ln>
          </p:spPr>
          <p:txBody>
            <a:bodyPr lIns="89979" tIns="71983" rIns="89979"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Stored Procedure</a:t>
              </a:r>
            </a:p>
          </p:txBody>
        </p:sp>
        <p:sp>
          <p:nvSpPr>
            <p:cNvPr id="20" name="Can 19"/>
            <p:cNvSpPr/>
            <p:nvPr/>
          </p:nvSpPr>
          <p:spPr bwMode="gray">
            <a:xfrm>
              <a:off x="6723062" y="4076700"/>
              <a:ext cx="360363" cy="304800"/>
            </a:xfrm>
            <a:prstGeom prst="ca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cxnSp>
          <p:nvCxnSpPr>
            <p:cNvPr id="21" name="Straight Arrow Connector 38"/>
            <p:cNvCxnSpPr>
              <a:cxnSpLocks noChangeShapeType="1"/>
              <a:stCxn id="19" idx="0"/>
              <a:endCxn id="12" idx="2"/>
            </p:cNvCxnSpPr>
            <p:nvPr/>
          </p:nvCxnSpPr>
          <p:spPr bwMode="gray">
            <a:xfrm flipH="1" flipV="1">
              <a:off x="7583487" y="3536950"/>
              <a:ext cx="7938" cy="577850"/>
            </a:xfrm>
            <a:prstGeom prst="straightConnector1">
              <a:avLst/>
            </a:prstGeom>
            <a:noFill/>
            <a:ln w="28575" algn="ctr">
              <a:solidFill>
                <a:srgbClr val="000000"/>
              </a:solidFill>
              <a:round/>
              <a:headEnd type="triangle" w="med" len="med"/>
              <a:tailEnd/>
            </a:ln>
            <a:extLst>
              <a:ext uri="{909E8E84-426E-40DD-AFC4-6F175D3DCCD1}">
                <a14:hiddenFill xmlns:a14="http://schemas.microsoft.com/office/drawing/2010/main">
                  <a:noFill/>
                </a14:hiddenFill>
              </a:ext>
            </a:extLst>
          </p:spPr>
        </p:cxnSp>
        <p:sp>
          <p:nvSpPr>
            <p:cNvPr id="22" name="TextBox 39"/>
            <p:cNvSpPr txBox="1">
              <a:spLocks noChangeArrowheads="1"/>
            </p:cNvSpPr>
            <p:nvPr/>
          </p:nvSpPr>
          <p:spPr bwMode="gray">
            <a:xfrm>
              <a:off x="7648575" y="3694113"/>
              <a:ext cx="6477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eaLnBrk="1" hangingPunct="1">
                <a:spcBef>
                  <a:spcPct val="50000"/>
                </a:spcBef>
                <a:buClr>
                  <a:srgbClr val="F0AB00"/>
                </a:buClr>
                <a:buSzPct val="80000"/>
              </a:pPr>
              <a:r>
                <a:rPr lang="en-US" sz="1800" b="0" dirty="0">
                  <a:solidFill>
                    <a:srgbClr val="595959"/>
                  </a:solidFill>
                  <a:ea typeface="Arial Unicode MS" pitchFamily="34" charset="-128"/>
                  <a:cs typeface="Arial Unicode MS" pitchFamily="34" charset="-128"/>
                </a:rPr>
                <a:t>deploy</a:t>
              </a:r>
            </a:p>
          </p:txBody>
        </p:sp>
        <p:sp>
          <p:nvSpPr>
            <p:cNvPr id="23" name="Rectangle 22"/>
            <p:cNvSpPr/>
            <p:nvPr/>
          </p:nvSpPr>
          <p:spPr bwMode="gray">
            <a:xfrm>
              <a:off x="8464550" y="2203450"/>
              <a:ext cx="1728787" cy="2952750"/>
            </a:xfrm>
            <a:prstGeom prst="rect">
              <a:avLst/>
            </a:prstGeom>
            <a:noFill/>
            <a:ln w="12700" algn="ctr">
              <a:solidFill>
                <a:srgbClr val="666666"/>
              </a:solidFill>
              <a:prstDash val="solid"/>
              <a:miter lim="800000"/>
              <a:headEnd/>
              <a:tailEnd/>
            </a:ln>
          </p:spPr>
          <p:txBody>
            <a:bodyPr lIns="107046" tIns="85638" rIns="107046" bIns="85638" anchor="ctr"/>
            <a:lstStyle/>
            <a:p>
              <a:pPr algn="ctr">
                <a:spcBef>
                  <a:spcPct val="50000"/>
                </a:spcBef>
                <a:buClr>
                  <a:srgbClr val="F0AB00"/>
                </a:buClr>
                <a:buSzPct val="80000"/>
                <a:defRPr/>
              </a:pPr>
              <a:endParaRPr lang="en-US" sz="2799" kern="0" dirty="0">
                <a:solidFill>
                  <a:sysClr val="windowText" lastClr="000000"/>
                </a:solidFill>
                <a:ea typeface="Arial Unicode MS" pitchFamily="34" charset="-128"/>
                <a:cs typeface="Arial Unicode MS" pitchFamily="34" charset="-128"/>
              </a:endParaRPr>
            </a:p>
          </p:txBody>
        </p:sp>
      </p:grpSp>
      <p:sp>
        <p:nvSpPr>
          <p:cNvPr id="24" name="Rectangle 23"/>
          <p:cNvSpPr/>
          <p:nvPr/>
        </p:nvSpPr>
        <p:spPr bwMode="gray">
          <a:xfrm>
            <a:off x="523159" y="2877169"/>
            <a:ext cx="5296824" cy="1091453"/>
          </a:xfrm>
          <a:prstGeom prst="rect">
            <a:avLst/>
          </a:prstGeom>
          <a:solidFill>
            <a:srgbClr val="FFFFFF">
              <a:lumMod val="95000"/>
            </a:srgbClr>
          </a:solidFill>
          <a:ln w="6350" algn="ctr">
            <a:noFill/>
            <a:miter lim="800000"/>
            <a:headEnd/>
            <a:tailEnd/>
          </a:ln>
          <a:effectLst/>
        </p:spPr>
        <p:txBody>
          <a:bodyPr lIns="89979" tIns="46789" rIns="89979" bIns="46789" anchor="ctr"/>
          <a:lstStyle/>
          <a:p>
            <a:pPr>
              <a:spcBef>
                <a:spcPct val="50000"/>
              </a:spcBef>
              <a:buClr>
                <a:srgbClr val="F0AB00"/>
              </a:buClr>
              <a:buSzPct val="80000"/>
              <a:defRPr/>
            </a:pPr>
            <a:r>
              <a:rPr lang="en-US" sz="1600" kern="0" dirty="0" err="1">
                <a:solidFill>
                  <a:sysClr val="windowText" lastClr="000000"/>
                </a:solidFill>
                <a:latin typeface="Courier New" pitchFamily="49" charset="0"/>
                <a:cs typeface="Courier New" pitchFamily="49" charset="0"/>
              </a:rPr>
              <a:t>lr_customer</a:t>
            </a:r>
            <a:r>
              <a:rPr lang="en-US" sz="1600" kern="0" dirty="0">
                <a:solidFill>
                  <a:sysClr val="windowText" lastClr="000000"/>
                </a:solidFill>
                <a:latin typeface="Courier New" pitchFamily="49" charset="0"/>
                <a:cs typeface="Courier New" pitchFamily="49" charset="0"/>
              </a:rPr>
              <a:t>-&gt;classify(</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EXPORTING</a:t>
            </a: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in_date</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in_date</a:t>
            </a:r>
            <a:r>
              <a:rPr lang="en-US" sz="1600" kern="0" dirty="0">
                <a:solidFill>
                  <a:sysClr val="windowText" lastClr="000000"/>
                </a:solidFill>
                <a:latin typeface="Courier New" pitchFamily="49" charset="0"/>
                <a:cs typeface="Courier New" pitchFamily="49" charset="0"/>
              </a:rPr>
              <a:t>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in_sel</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in_sel</a:t>
            </a:r>
            <a:r>
              <a:rPr lang="en-US" sz="1600" kern="0" dirty="0">
                <a:solidFill>
                  <a:sysClr val="windowText" lastClr="000000"/>
                </a:solidFill>
                <a:latin typeface="Courier New" pitchFamily="49" charset="0"/>
                <a:cs typeface="Courier New" pitchFamily="49" charset="0"/>
              </a:rPr>
              <a:t>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IMPORTING</a:t>
            </a: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out_itms</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out_itms</a:t>
            </a:r>
            <a:r>
              <a:rPr lang="en-US" sz="1600" kern="0" dirty="0">
                <a:solidFill>
                  <a:sysClr val="windowText" lastClr="000000"/>
                </a:solidFill>
                <a:latin typeface="Courier New" pitchFamily="49" charset="0"/>
                <a:cs typeface="Courier New" pitchFamily="49" charset="0"/>
              </a:rPr>
              <a:t> ). </a:t>
            </a:r>
          </a:p>
        </p:txBody>
      </p:sp>
      <p:sp>
        <p:nvSpPr>
          <p:cNvPr id="25" name="Rectangle 49"/>
          <p:cNvSpPr>
            <a:spLocks noChangeArrowheads="1"/>
          </p:cNvSpPr>
          <p:nvPr/>
        </p:nvSpPr>
        <p:spPr bwMode="auto">
          <a:xfrm>
            <a:off x="325336" y="1572340"/>
            <a:ext cx="11560524" cy="40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217">
              <a:spcBef>
                <a:spcPts val="1625"/>
              </a:spcBef>
              <a:buClr>
                <a:srgbClr val="F0AB00"/>
              </a:buClr>
              <a:buSzPct val="80000"/>
              <a:defRPr/>
            </a:pPr>
            <a:r>
              <a:rPr lang="en-US" sz="2000" b="1" kern="0" dirty="0">
                <a:solidFill>
                  <a:srgbClr val="000000"/>
                </a:solidFill>
              </a:rPr>
              <a:t>Methods of global classes marked with tag interface, available since ABAP 7.4 SP05</a:t>
            </a:r>
          </a:p>
        </p:txBody>
      </p:sp>
    </p:spTree>
    <p:extLst>
      <p:ext uri="{BB962C8B-B14F-4D97-AF65-F5344CB8AC3E}">
        <p14:creationId xmlns:p14="http://schemas.microsoft.com/office/powerpoint/2010/main" val="2077398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Integration of Database Procedures into ABAP</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0000"/>
                </a:solidFill>
                <a:latin typeface="Arial" charset="0"/>
              </a:rPr>
              <a:t>Standard ABAP class methods are used as containers for the implementation of AMDPs</a:t>
            </a:r>
          </a:p>
          <a:p>
            <a:endParaRPr lang="en-US" dirty="0"/>
          </a:p>
        </p:txBody>
      </p:sp>
      <p:sp>
        <p:nvSpPr>
          <p:cNvPr id="9"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0000"/>
                </a:solidFill>
                <a:latin typeface="Arial" charset="0"/>
              </a:rPr>
              <a:t>Standard ABAP class methods are used as containers for the implementation of AMDPs</a:t>
            </a:r>
          </a:p>
          <a:p>
            <a:endParaRPr lang="en-US" dirty="0"/>
          </a:p>
        </p:txBody>
      </p:sp>
      <p:sp>
        <p:nvSpPr>
          <p:cNvPr id="10" name="Rectangle 9"/>
          <p:cNvSpPr/>
          <p:nvPr/>
        </p:nvSpPr>
        <p:spPr bwMode="gray">
          <a:xfrm>
            <a:off x="387086" y="2098190"/>
            <a:ext cx="7270653" cy="4058299"/>
          </a:xfrm>
          <a:prstGeom prst="rect">
            <a:avLst/>
          </a:prstGeom>
          <a:solidFill>
            <a:srgbClr val="FFFFFF">
              <a:lumMod val="95000"/>
            </a:srgbClr>
          </a:solidFill>
          <a:ln w="6350" algn="ctr">
            <a:noFill/>
            <a:miter lim="800000"/>
            <a:headEnd/>
            <a:tailEnd/>
          </a:ln>
          <a:effectLst/>
        </p:spPr>
        <p:txBody>
          <a:bodyPr lIns="89979" tIns="71983" rIns="89979" bIns="71983" anchor="ctr"/>
          <a:lstStyle/>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CLASS</a:t>
            </a:r>
            <a:r>
              <a:rPr lang="en-US" sz="1600" kern="0" dirty="0">
                <a:solidFill>
                  <a:sysClr val="windowText" lastClr="000000"/>
                </a:solidFill>
                <a:latin typeface="Courier New" pitchFamily="49" charset="0"/>
                <a:cs typeface="Courier New" pitchFamily="49" charset="0"/>
              </a:rPr>
              <a:t> CL_AMDP_SAMPLE </a:t>
            </a:r>
            <a:r>
              <a:rPr lang="en-US" sz="1600" kern="0" dirty="0">
                <a:solidFill>
                  <a:srgbClr val="0076CB"/>
                </a:solidFill>
                <a:latin typeface="Courier New" pitchFamily="49" charset="0"/>
                <a:cs typeface="Courier New" pitchFamily="49" charset="0"/>
              </a:rPr>
              <a:t>DEFINITION</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PUBLIC SECTION</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INTERFACES</a:t>
            </a:r>
            <a:r>
              <a:rPr lang="en-US" sz="1600" kern="0" dirty="0">
                <a:solidFill>
                  <a:sysClr val="windowText" lastClr="000000"/>
                </a:solidFill>
                <a:latin typeface="Courier New" pitchFamily="49" charset="0"/>
                <a:cs typeface="Courier New" pitchFamily="49" charset="0"/>
              </a:rPr>
              <a:t> IF_AMDP_MARKER_HDB.</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a:t>
            </a:r>
            <a:r>
              <a:rPr lang="en-US" sz="1600" kern="0" dirty="0">
                <a:solidFill>
                  <a:sysClr val="windowText" lastClr="000000"/>
                </a:solidFill>
                <a:latin typeface="Courier New" pitchFamily="49" charset="0"/>
                <a:cs typeface="Courier New" pitchFamily="49" charset="0"/>
              </a:rPr>
              <a:t> </a:t>
            </a:r>
          </a:p>
          <a:p>
            <a:pPr>
              <a:spcBef>
                <a:spcPts val="600"/>
              </a:spcBef>
              <a:buClr>
                <a:srgbClr val="F0AB00"/>
              </a:buClr>
              <a:buSzPct val="80000"/>
              <a:defRPr/>
            </a:pP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PRIVATE SECTION.</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METHODS</a:t>
            </a:r>
            <a:r>
              <a:rPr lang="en-US" sz="1600" kern="0" dirty="0">
                <a:solidFill>
                  <a:sysClr val="windowText" lastClr="000000"/>
                </a:solidFill>
                <a:latin typeface="Courier New" pitchFamily="49" charset="0"/>
                <a:cs typeface="Courier New" pitchFamily="49" charset="0"/>
              </a:rPr>
              <a:t> execute </a:t>
            </a:r>
            <a:r>
              <a:rPr lang="en-US" sz="1600" kern="0" dirty="0">
                <a:solidFill>
                  <a:srgbClr val="0076CB"/>
                </a:solidFill>
                <a:latin typeface="Courier New" pitchFamily="49" charset="0"/>
                <a:cs typeface="Courier New" pitchFamily="49" charset="0"/>
              </a:rPr>
              <a:t>IMPORTING</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VALUE</a:t>
            </a:r>
            <a:r>
              <a:rPr lang="en-US" sz="1600" kern="0" dirty="0">
                <a:solidFill>
                  <a:sysClr val="windowText" lastClr="000000"/>
                </a:solidFill>
                <a:latin typeface="Courier New" pitchFamily="49" charset="0"/>
                <a:cs typeface="Courier New" pitchFamily="49" charset="0"/>
              </a:rPr>
              <a:t>(</a:t>
            </a:r>
            <a:r>
              <a:rPr lang="en-US" sz="1600" kern="0" dirty="0" err="1">
                <a:solidFill>
                  <a:sysClr val="windowText" lastClr="000000"/>
                </a:solidFill>
                <a:latin typeface="Courier New" pitchFamily="49" charset="0"/>
                <a:cs typeface="Courier New" pitchFamily="49" charset="0"/>
              </a:rPr>
              <a:t>it_param</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TYPE</a:t>
            </a:r>
            <a:r>
              <a:rPr lang="en-US" sz="1600" kern="0" dirty="0">
                <a:solidFill>
                  <a:sysClr val="windowText" lastClr="000000"/>
                </a:solidFill>
                <a:latin typeface="Courier New" pitchFamily="49" charset="0"/>
                <a:cs typeface="Courier New" pitchFamily="49" charset="0"/>
              </a:rPr>
              <a:t> type1</a:t>
            </a:r>
            <a:br>
              <a:rPr lang="en-US" sz="1600" kern="0" dirty="0">
                <a:solidFill>
                  <a:srgbClr val="0076CB"/>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	            EXPORTING</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VALUE</a:t>
            </a:r>
            <a:r>
              <a:rPr lang="en-US" sz="1600" kern="0" dirty="0">
                <a:solidFill>
                  <a:sysClr val="windowText" lastClr="000000"/>
                </a:solidFill>
                <a:latin typeface="Courier New" pitchFamily="49" charset="0"/>
                <a:cs typeface="Courier New" pitchFamily="49" charset="0"/>
              </a:rPr>
              <a:t>(</a:t>
            </a:r>
            <a:r>
              <a:rPr lang="en-US" sz="1600" kern="0" dirty="0" err="1">
                <a:solidFill>
                  <a:sysClr val="windowText" lastClr="000000"/>
                </a:solidFill>
                <a:latin typeface="Courier New" pitchFamily="49" charset="0"/>
                <a:cs typeface="Courier New" pitchFamily="49" charset="0"/>
              </a:rPr>
              <a:t>et_param</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TYPE</a:t>
            </a:r>
            <a:r>
              <a:rPr lang="en-US" sz="1600" kern="0" dirty="0">
                <a:solidFill>
                  <a:sysClr val="windowText" lastClr="000000"/>
                </a:solidFill>
                <a:latin typeface="Courier New" pitchFamily="49" charset="0"/>
                <a:cs typeface="Courier New" pitchFamily="49" charset="0"/>
              </a:rPr>
              <a:t> type2.</a:t>
            </a:r>
            <a:br>
              <a:rPr lang="en-US" sz="1600" kern="0" dirty="0">
                <a:solidFill>
                  <a:sysClr val="windowText" lastClr="000000"/>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ENDCLASS</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CLASS</a:t>
            </a:r>
            <a:r>
              <a:rPr lang="en-US" sz="1600" kern="0" dirty="0">
                <a:solidFill>
                  <a:sysClr val="windowText" lastClr="000000"/>
                </a:solidFill>
                <a:latin typeface="Courier New" pitchFamily="49" charset="0"/>
                <a:cs typeface="Courier New" pitchFamily="49" charset="0"/>
              </a:rPr>
              <a:t> CL_AMDP_SAMPLE </a:t>
            </a:r>
            <a:r>
              <a:rPr lang="en-US" sz="1600" kern="0" dirty="0">
                <a:solidFill>
                  <a:srgbClr val="0076CB"/>
                </a:solidFill>
                <a:latin typeface="Courier New" pitchFamily="49" charset="0"/>
                <a:cs typeface="Courier New" pitchFamily="49" charset="0"/>
              </a:rPr>
              <a:t>IMPLEMENTATION</a:t>
            </a:r>
            <a:r>
              <a:rPr lang="en-US" sz="1600" kern="0" dirty="0">
                <a:solidFill>
                  <a:sysClr val="windowText" lastClr="000000"/>
                </a:solidFill>
                <a:latin typeface="Courier New" pitchFamily="49" charset="0"/>
                <a:cs typeface="Courier New" pitchFamily="49" charset="0"/>
              </a:rPr>
              <a:t>.</a:t>
            </a:r>
            <a:br>
              <a:rPr lang="en-US" sz="1600" kern="0" dirty="0">
                <a:solidFill>
                  <a:sysClr val="windowText" lastClr="000000"/>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  ...</a:t>
            </a:r>
            <a:r>
              <a:rPr lang="en-US" sz="1600" kern="0" dirty="0">
                <a:solidFill>
                  <a:sysClr val="windowText" lastClr="000000"/>
                </a:solidFill>
                <a:latin typeface="Courier New" pitchFamily="49" charset="0"/>
                <a:cs typeface="Courier New" pitchFamily="49" charset="0"/>
              </a:rPr>
              <a:t> </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METHOD</a:t>
            </a:r>
            <a:r>
              <a:rPr lang="en-US" sz="1600" kern="0" dirty="0">
                <a:solidFill>
                  <a:sysClr val="windowText" lastClr="000000"/>
                </a:solidFill>
                <a:latin typeface="Courier New" pitchFamily="49" charset="0"/>
                <a:cs typeface="Courier New" pitchFamily="49" charset="0"/>
              </a:rPr>
              <a:t> execute </a:t>
            </a:r>
            <a:r>
              <a:rPr lang="en-US" sz="1600" kern="0" dirty="0">
                <a:solidFill>
                  <a:srgbClr val="0076CB"/>
                </a:solidFill>
                <a:latin typeface="Courier New" pitchFamily="49" charset="0"/>
                <a:cs typeface="Courier New" pitchFamily="49" charset="0"/>
              </a:rPr>
              <a:t>BY DATABASE PROCEDURE ….</a:t>
            </a:r>
            <a:br>
              <a:rPr lang="en-US" sz="1600" kern="0" dirty="0">
                <a:solidFill>
                  <a:srgbClr val="0076CB"/>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FFFFFF">
                    <a:lumMod val="50000"/>
                  </a:srgbClr>
                </a:solidFill>
                <a:latin typeface="Courier New" pitchFamily="49" charset="0"/>
                <a:cs typeface="Courier New" pitchFamily="49" charset="0"/>
              </a:rPr>
              <a:t>-- SQLScript code</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ENDMETHOD</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ENDCLASS</a:t>
            </a:r>
            <a:r>
              <a:rPr lang="en-US" sz="1600" kern="0" dirty="0">
                <a:solidFill>
                  <a:sysClr val="windowText" lastClr="000000"/>
                </a:solidFill>
                <a:latin typeface="Courier New" pitchFamily="49" charset="0"/>
                <a:cs typeface="Courier New" pitchFamily="49" charset="0"/>
              </a:rPr>
              <a:t>.</a:t>
            </a:r>
          </a:p>
        </p:txBody>
      </p:sp>
      <p:sp>
        <p:nvSpPr>
          <p:cNvPr id="11" name="Line Callout 1 (Accent Bar) 10"/>
          <p:cNvSpPr/>
          <p:nvPr/>
        </p:nvSpPr>
        <p:spPr bwMode="gray">
          <a:xfrm>
            <a:off x="7878378" y="4797901"/>
            <a:ext cx="2675906" cy="814200"/>
          </a:xfrm>
          <a:prstGeom prst="accentCallout1">
            <a:avLst>
              <a:gd name="adj1" fmla="val 15058"/>
              <a:gd name="adj2" fmla="val -4528"/>
              <a:gd name="adj3" fmla="val 64576"/>
              <a:gd name="adj4" fmla="val -70679"/>
            </a:avLst>
          </a:prstGeom>
          <a:solidFill>
            <a:schemeClr val="tx2">
              <a:lumMod val="20000"/>
              <a:lumOff val="80000"/>
            </a:schemeClr>
          </a:solidFill>
          <a:ln w="9525" cap="flat" cmpd="sng" algn="ctr">
            <a:solidFill>
              <a:srgbClr val="000000"/>
            </a:solidFill>
            <a:prstDash val="solid"/>
            <a:headEnd/>
            <a:tailEnd/>
          </a:ln>
          <a:effectLst/>
        </p:spPr>
        <p:txBody>
          <a:bodyPr lIns="35992" tIns="71983" rIns="35992" bIns="71983" anchor="ctr"/>
          <a:lstStyle/>
          <a:p>
            <a:pPr algn="ctr" defTabSz="914217">
              <a:spcBef>
                <a:spcPct val="50000"/>
              </a:spcBef>
              <a:buClr>
                <a:srgbClr val="F0AB00"/>
              </a:buClr>
              <a:buSzPct val="80000"/>
              <a:defRPr/>
            </a:pPr>
            <a:r>
              <a:rPr lang="en-US" sz="1800" kern="0" dirty="0">
                <a:solidFill>
                  <a:srgbClr val="000000"/>
                </a:solidFill>
                <a:ea typeface="Arial Unicode MS" pitchFamily="34" charset="-128"/>
                <a:cs typeface="Arial Unicode MS" pitchFamily="34" charset="-128"/>
              </a:rPr>
              <a:t>Method container</a:t>
            </a:r>
            <a:br>
              <a:rPr lang="en-US" sz="1800" kern="0" dirty="0">
                <a:solidFill>
                  <a:srgbClr val="000000"/>
                </a:solidFill>
                <a:ea typeface="Arial Unicode MS" pitchFamily="34" charset="-128"/>
                <a:cs typeface="Arial Unicode MS" pitchFamily="34" charset="-128"/>
              </a:rPr>
            </a:br>
            <a:r>
              <a:rPr lang="en-US" sz="1800" kern="0" dirty="0">
                <a:solidFill>
                  <a:srgbClr val="000000"/>
                </a:solidFill>
                <a:ea typeface="Arial Unicode MS" pitchFamily="34" charset="-128"/>
                <a:cs typeface="Arial Unicode MS" pitchFamily="34" charset="-128"/>
              </a:rPr>
              <a:t>for an AMDP</a:t>
            </a:r>
          </a:p>
        </p:txBody>
      </p:sp>
      <p:sp>
        <p:nvSpPr>
          <p:cNvPr id="3" name="Rectangle 2"/>
          <p:cNvSpPr/>
          <p:nvPr/>
        </p:nvSpPr>
        <p:spPr>
          <a:xfrm>
            <a:off x="387086" y="1525107"/>
            <a:ext cx="9144000" cy="369332"/>
          </a:xfrm>
          <a:prstGeom prst="rect">
            <a:avLst/>
          </a:prstGeom>
        </p:spPr>
        <p:txBody>
          <a:bodyPr wrap="square">
            <a:spAutoFit/>
          </a:bodyPr>
          <a:lstStyle/>
          <a:p>
            <a:pPr lvl="0"/>
            <a:r>
              <a:rPr lang="en-US" kern="0" dirty="0">
                <a:solidFill>
                  <a:srgbClr val="000000"/>
                </a:solidFill>
                <a:latin typeface="Arial" charset="0"/>
              </a:rPr>
              <a:t>Standard ABAP class methods are used as containers for the implementation of AMDPs</a:t>
            </a:r>
          </a:p>
        </p:txBody>
      </p:sp>
    </p:spTree>
    <p:extLst>
      <p:ext uri="{BB962C8B-B14F-4D97-AF65-F5344CB8AC3E}">
        <p14:creationId xmlns:p14="http://schemas.microsoft.com/office/powerpoint/2010/main" val="149805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AMDP Method – SQL Script</a:t>
            </a:r>
          </a:p>
        </p:txBody>
      </p:sp>
      <p:sp>
        <p:nvSpPr>
          <p:cNvPr id="7" name="Rectangle 6"/>
          <p:cNvSpPr/>
          <p:nvPr/>
        </p:nvSpPr>
        <p:spPr bwMode="gray">
          <a:xfrm>
            <a:off x="325336" y="1691608"/>
            <a:ext cx="11489103" cy="4688260"/>
          </a:xfrm>
          <a:prstGeom prst="rect">
            <a:avLst/>
          </a:prstGeom>
          <a:solidFill>
            <a:srgbClr val="FFFFFF">
              <a:lumMod val="95000"/>
            </a:srgbClr>
          </a:solidFill>
          <a:ln w="6350" algn="ctr">
            <a:noFill/>
            <a:miter lim="800000"/>
            <a:headEnd/>
            <a:tailEnd/>
          </a:ln>
          <a:effectLst/>
        </p:spPr>
        <p:txBody>
          <a:bodyPr lIns="89979" tIns="0" rIns="89979" bIns="0" anchor="ctr"/>
          <a:lstStyle/>
          <a:p>
            <a:pPr>
              <a:spcBef>
                <a:spcPct val="50000"/>
              </a:spcBef>
              <a:buClr>
                <a:srgbClr val="F0AB00"/>
              </a:buClr>
              <a:buSzPct val="80000"/>
              <a:defRPr/>
            </a:pPr>
            <a:r>
              <a:rPr lang="en-US" sz="1800" b="1" dirty="0">
                <a:solidFill>
                  <a:srgbClr val="0000FF"/>
                </a:solidFill>
                <a:latin typeface="Courier New" panose="02070309020205020404" pitchFamily="49" charset="0"/>
              </a:rPr>
              <a:t>METHOD</a:t>
            </a:r>
            <a:r>
              <a:rPr lang="en-US" sz="1800" b="1" kern="0" dirty="0">
                <a:solidFill>
                  <a:srgbClr val="0076CB"/>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classify_by_id</a:t>
            </a:r>
            <a:br>
              <a:rPr lang="en-US" sz="1800" b="1" kern="0" dirty="0">
                <a:solidFill>
                  <a:sysClr val="windowText" lastClr="000000"/>
                </a:solidFill>
                <a:latin typeface="Courier New" pitchFamily="49" charset="0"/>
                <a:cs typeface="Courier New" pitchFamily="49" charset="0"/>
              </a:rPr>
            </a:b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BY DATABASE PROCEDURE FOR </a:t>
            </a:r>
            <a:r>
              <a:rPr lang="en-US" sz="1800" b="1" kern="0" dirty="0">
                <a:solidFill>
                  <a:sysClr val="windowText" lastClr="000000"/>
                </a:solidFill>
                <a:latin typeface="Courier New" pitchFamily="49" charset="0"/>
                <a:cs typeface="Courier New" pitchFamily="49" charset="0"/>
              </a:rPr>
              <a:t>HDB </a:t>
            </a:r>
            <a:br>
              <a:rPr lang="en-US" sz="1800" b="1" kern="0" dirty="0">
                <a:solidFill>
                  <a:sysClr val="windowText" lastClr="000000"/>
                </a:solidFill>
                <a:latin typeface="Courier New" pitchFamily="49" charset="0"/>
                <a:cs typeface="Courier New" pitchFamily="49" charset="0"/>
              </a:rPr>
            </a:b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LANGUAGE</a:t>
            </a:r>
            <a:r>
              <a:rPr lang="en-US" sz="1800" b="1" kern="0" dirty="0">
                <a:solidFill>
                  <a:srgbClr val="0076CB"/>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SQLSCRIPT </a:t>
            </a:r>
            <a:r>
              <a:rPr lang="en-US" sz="1800" b="1" dirty="0">
                <a:solidFill>
                  <a:srgbClr val="0000FF"/>
                </a:solidFill>
                <a:latin typeface="Courier New" panose="02070309020205020404" pitchFamily="49" charset="0"/>
              </a:rPr>
              <a:t>OPTIONS</a:t>
            </a:r>
            <a:r>
              <a:rPr lang="en-US" sz="1800" b="1" kern="0" dirty="0">
                <a:solidFill>
                  <a:srgbClr val="0076CB"/>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READ-ONLY</a:t>
            </a:r>
            <a:br>
              <a:rPr lang="en-US" sz="1800" b="1" kern="0" dirty="0">
                <a:solidFill>
                  <a:srgbClr val="00B050"/>
                </a:solidFill>
                <a:latin typeface="Courier New" pitchFamily="49" charset="0"/>
                <a:cs typeface="Courier New" pitchFamily="49" charset="0"/>
              </a:rPr>
            </a:br>
            <a:r>
              <a:rPr lang="en-US" sz="1800" b="1" kern="0" dirty="0">
                <a:solidFill>
                  <a:srgbClr val="00B05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USING</a:t>
            </a:r>
            <a:r>
              <a:rPr lang="en-US" sz="1800" b="1" kern="0" dirty="0">
                <a:solidFill>
                  <a:srgbClr val="0076CB"/>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SCUSTOM SBOOK.</a:t>
            </a:r>
          </a:p>
          <a:p>
            <a:r>
              <a:rPr lang="en-US" sz="1800" b="1" kern="0" dirty="0">
                <a:solidFill>
                  <a:srgbClr val="FFFFFF">
                    <a:lumMod val="50000"/>
                  </a:srgbClr>
                </a:solidFill>
                <a:latin typeface="Courier New" pitchFamily="49" charset="0"/>
                <a:cs typeface="Courier New" pitchFamily="49" charset="0"/>
              </a:rPr>
              <a:t> -- declare local scalar variables</a:t>
            </a:r>
            <a:br>
              <a:rPr lang="en-US" sz="1800" b="1" kern="0" dirty="0">
                <a:solidFill>
                  <a:srgbClr val="FFFFFF">
                    <a:lumMod val="50000"/>
                  </a:srgbClr>
                </a:solidFill>
                <a:latin typeface="Courier New" pitchFamily="49" charset="0"/>
                <a:cs typeface="Courier New" pitchFamily="49" charset="0"/>
              </a:rPr>
            </a:br>
            <a:r>
              <a:rPr lang="en-US" sz="1800" b="1" dirty="0">
                <a:solidFill>
                  <a:srgbClr val="0000FF"/>
                </a:solidFill>
                <a:latin typeface="Courier New" panose="02070309020205020404" pitchFamily="49" charset="0"/>
              </a:rPr>
              <a:t>  declare </a:t>
            </a:r>
            <a:r>
              <a:rPr lang="en-US" sz="1800" b="1" dirty="0" err="1">
                <a:solidFill>
                  <a:srgbClr val="000000"/>
                </a:solidFill>
                <a:latin typeface="Courier New" panose="02070309020205020404" pitchFamily="49" charset="0"/>
              </a:rPr>
              <a:t>lc_upper_threshold</a:t>
            </a:r>
            <a:r>
              <a:rPr lang="en-US" sz="1800" b="1" dirty="0">
                <a:solidFill>
                  <a:srgbClr val="0000FF"/>
                </a:solidFill>
                <a:latin typeface="Courier New" panose="02070309020205020404" pitchFamily="49" charset="0"/>
              </a:rPr>
              <a:t> constant </a:t>
            </a:r>
            <a:r>
              <a:rPr lang="en-US" sz="1800" b="1" dirty="0" err="1">
                <a:solidFill>
                  <a:srgbClr val="0000FF"/>
                </a:solidFill>
                <a:latin typeface="Courier New" panose="02070309020205020404" pitchFamily="49" charset="0"/>
              </a:rPr>
              <a:t>int</a:t>
            </a:r>
            <a:r>
              <a:rPr lang="en-US" sz="1800" b="1" dirty="0">
                <a:solidFill>
                  <a:srgbClr val="0000FF"/>
                </a:solidFill>
                <a:latin typeface="Courier New" panose="02070309020205020404" pitchFamily="49" charset="0"/>
              </a:rPr>
              <a:t> := </a:t>
            </a:r>
            <a:r>
              <a:rPr lang="en-US" sz="1800" b="1" dirty="0">
                <a:solidFill>
                  <a:srgbClr val="008000"/>
                </a:solidFill>
                <a:latin typeface="Courier New" panose="02070309020205020404" pitchFamily="49" charset="0"/>
              </a:rPr>
              <a:t>300</a:t>
            </a:r>
            <a:r>
              <a:rPr lang="en-US" sz="1800" b="1" dirty="0">
                <a:solidFill>
                  <a:srgbClr val="0000FF"/>
                </a:solidFill>
                <a:latin typeface="Courier New" panose="02070309020205020404" pitchFamily="49" charset="0"/>
              </a:rPr>
              <a:t>;</a:t>
            </a:r>
          </a:p>
          <a:p>
            <a:r>
              <a:rPr lang="en-US" sz="1800" b="1" dirty="0">
                <a:solidFill>
                  <a:srgbClr val="0000FF"/>
                </a:solidFill>
                <a:latin typeface="Courier New" panose="02070309020205020404" pitchFamily="49" charset="0"/>
              </a:rPr>
              <a:t>  declare </a:t>
            </a:r>
            <a:r>
              <a:rPr lang="en-US" sz="1800" b="1" dirty="0" err="1">
                <a:solidFill>
                  <a:srgbClr val="000000"/>
                </a:solidFill>
                <a:latin typeface="Courier New" panose="02070309020205020404" pitchFamily="49" charset="0"/>
              </a:rPr>
              <a:t>lc_lower_threshold</a:t>
            </a:r>
            <a:r>
              <a:rPr lang="en-US" sz="1800" b="1" dirty="0">
                <a:solidFill>
                  <a:srgbClr val="0000FF"/>
                </a:solidFill>
                <a:latin typeface="Courier New" panose="02070309020205020404" pitchFamily="49" charset="0"/>
              </a:rPr>
              <a:t> constant </a:t>
            </a:r>
            <a:r>
              <a:rPr lang="en-US" sz="1800" b="1" dirty="0" err="1">
                <a:solidFill>
                  <a:srgbClr val="0000FF"/>
                </a:solidFill>
                <a:latin typeface="Courier New" panose="02070309020205020404" pitchFamily="49" charset="0"/>
              </a:rPr>
              <a:t>int</a:t>
            </a:r>
            <a:r>
              <a:rPr lang="en-US" sz="1800" b="1" dirty="0">
                <a:solidFill>
                  <a:srgbClr val="0000FF"/>
                </a:solidFill>
                <a:latin typeface="Courier New" panose="02070309020205020404" pitchFamily="49" charset="0"/>
              </a:rPr>
              <a:t> := </a:t>
            </a:r>
            <a:r>
              <a:rPr lang="en-US" sz="1800" b="1" dirty="0">
                <a:solidFill>
                  <a:srgbClr val="008000"/>
                </a:solidFill>
                <a:latin typeface="Courier New" panose="02070309020205020404" pitchFamily="49" charset="0"/>
              </a:rPr>
              <a:t>10</a:t>
            </a:r>
            <a:r>
              <a:rPr lang="en-US" sz="1800" b="1" dirty="0">
                <a:solidFill>
                  <a:srgbClr val="0000FF"/>
                </a:solidFill>
                <a:latin typeface="Courier New" panose="02070309020205020404" pitchFamily="49" charset="0"/>
              </a:rPr>
              <a:t>;</a:t>
            </a:r>
            <a:br>
              <a:rPr lang="en-US" sz="1800" b="1" kern="0" dirty="0">
                <a:solidFill>
                  <a:srgbClr val="C00000"/>
                </a:solidFill>
                <a:latin typeface="Courier New" pitchFamily="49" charset="0"/>
                <a:cs typeface="Courier New" pitchFamily="49" charset="0"/>
              </a:rPr>
            </a:br>
            <a:r>
              <a:rPr lang="en-US" sz="1800" b="1" kern="0" dirty="0">
                <a:solidFill>
                  <a:srgbClr val="C00000"/>
                </a:solidFill>
                <a:latin typeface="Courier New" pitchFamily="49" charset="0"/>
                <a:cs typeface="Courier New" pitchFamily="49" charset="0"/>
              </a:rPr>
              <a:t> </a:t>
            </a:r>
            <a:r>
              <a:rPr lang="en-US" sz="1800" b="1" kern="0" dirty="0">
                <a:solidFill>
                  <a:srgbClr val="FFFFFF">
                    <a:lumMod val="50000"/>
                  </a:srgbClr>
                </a:solidFill>
                <a:latin typeface="Courier New" pitchFamily="49" charset="0"/>
                <a:cs typeface="Courier New" pitchFamily="49" charset="0"/>
              </a:rPr>
              <a:t>-- translate list of customer ids into id, name ,#of flights …</a:t>
            </a:r>
            <a:br>
              <a:rPr lang="en-US" sz="1800" b="1" kern="0" dirty="0">
                <a:solidFill>
                  <a:srgbClr val="C00000"/>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lt_customers</a:t>
            </a:r>
            <a:r>
              <a:rPr lang="en-US" sz="1800" b="1" kern="0" dirty="0">
                <a:solidFill>
                  <a:srgbClr val="275C0E"/>
                </a:solidFill>
                <a:latin typeface="Courier New" pitchFamily="49" charset="0"/>
                <a:cs typeface="Courier New" pitchFamily="49" charset="0"/>
              </a:rPr>
              <a:t> = </a:t>
            </a:r>
            <a:r>
              <a:rPr lang="en-US" sz="1800" b="1" dirty="0">
                <a:solidFill>
                  <a:srgbClr val="0000FF"/>
                </a:solidFill>
                <a:latin typeface="Courier New" panose="02070309020205020404" pitchFamily="49" charset="0"/>
              </a:rPr>
              <a:t>select</a:t>
            </a:r>
            <a:r>
              <a:rPr lang="en-US" sz="1800" b="1" kern="0" dirty="0">
                <a:solidFill>
                  <a:srgbClr val="275C0E"/>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c.id, c.name, </a:t>
            </a:r>
            <a:r>
              <a:rPr lang="en-US" sz="1800" b="1" dirty="0">
                <a:solidFill>
                  <a:srgbClr val="0000FF"/>
                </a:solidFill>
                <a:latin typeface="Courier New" panose="02070309020205020404" pitchFamily="49" charset="0"/>
              </a:rPr>
              <a:t>count( </a:t>
            </a:r>
            <a:r>
              <a:rPr lang="en-US" sz="1800" b="1" kern="0" dirty="0" err="1">
                <a:solidFill>
                  <a:sysClr val="windowText" lastClr="000000"/>
                </a:solidFill>
                <a:latin typeface="Courier New" pitchFamily="49" charset="0"/>
                <a:cs typeface="Courier New" pitchFamily="49" charset="0"/>
              </a:rPr>
              <a:t>s.bookid</a:t>
            </a: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r>
              <a:rPr lang="en-US" sz="1800" b="1" kern="0" dirty="0">
                <a:solidFill>
                  <a:srgbClr val="275C0E"/>
                </a:solidFill>
                <a:latin typeface="Courier New" pitchFamily="49" charset="0"/>
                <a:cs typeface="Courier New" pitchFamily="49" charset="0"/>
              </a:rPr>
              <a:t> … </a:t>
            </a:r>
            <a:r>
              <a:rPr lang="en-US" sz="1800" b="1" dirty="0">
                <a:solidFill>
                  <a:srgbClr val="0000FF"/>
                </a:solidFill>
                <a:latin typeface="Courier New" panose="02070309020205020404" pitchFamily="49" charset="0"/>
              </a:rPr>
              <a:t>from</a:t>
            </a: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scustom</a:t>
            </a:r>
            <a:r>
              <a:rPr lang="en-US" sz="1800" b="1" kern="0" dirty="0">
                <a:solidFill>
                  <a:sysClr val="windowText" lastClr="000000"/>
                </a:solidFill>
                <a:latin typeface="Courier New" pitchFamily="49" charset="0"/>
                <a:cs typeface="Courier New" pitchFamily="49" charset="0"/>
              </a:rPr>
              <a:t> …</a:t>
            </a:r>
            <a:br>
              <a:rPr lang="en-US" sz="1800" b="1" kern="0" dirty="0">
                <a:solidFill>
                  <a:srgbClr val="275C0E"/>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where</a:t>
            </a: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mandt</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 :</a:t>
            </a:r>
            <a:r>
              <a:rPr lang="en-US" sz="1800" b="1" kern="0" dirty="0" err="1">
                <a:solidFill>
                  <a:sysClr val="windowText" lastClr="000000"/>
                </a:solidFill>
                <a:latin typeface="Courier New" pitchFamily="49" charset="0"/>
                <a:cs typeface="Courier New" pitchFamily="49" charset="0"/>
              </a:rPr>
              <a:t>iv_client</a:t>
            </a:r>
            <a:br>
              <a:rPr lang="en-US" sz="1800" b="1" kern="0" dirty="0">
                <a:solidFill>
                  <a:srgbClr val="275C0E"/>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and</a:t>
            </a:r>
            <a:r>
              <a:rPr lang="en-US" sz="1800" b="1" kern="0" dirty="0">
                <a:solidFill>
                  <a:srgbClr val="275C0E"/>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c.id </a:t>
            </a:r>
            <a:r>
              <a:rPr lang="en-US" sz="1800" b="1" dirty="0">
                <a:solidFill>
                  <a:srgbClr val="0000FF"/>
                </a:solidFill>
                <a:latin typeface="Courier New" panose="02070309020205020404" pitchFamily="49" charset="0"/>
              </a:rPr>
              <a:t>in</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 select </a:t>
            </a:r>
            <a:r>
              <a:rPr lang="en-US" sz="1800" b="1" kern="0" dirty="0">
                <a:solidFill>
                  <a:sysClr val="windowText" lastClr="000000"/>
                </a:solidFill>
                <a:latin typeface="Courier New" pitchFamily="49" charset="0"/>
                <a:cs typeface="Courier New" pitchFamily="49" charset="0"/>
              </a:rPr>
              <a:t>id</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from</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r>
              <a:rPr lang="en-US" sz="1800" b="1" kern="0" dirty="0" err="1">
                <a:solidFill>
                  <a:sysClr val="windowText" lastClr="000000"/>
                </a:solidFill>
                <a:latin typeface="Courier New" pitchFamily="49" charset="0"/>
                <a:cs typeface="Courier New" pitchFamily="49" charset="0"/>
              </a:rPr>
              <a:t>it_customer_id</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br>
              <a:rPr lang="en-US" sz="1800" b="1" dirty="0">
                <a:solidFill>
                  <a:srgbClr val="0000FF"/>
                </a:solidFill>
                <a:latin typeface="Courier New" panose="02070309020205020404" pitchFamily="49" charset="0"/>
              </a:rPr>
            </a:br>
            <a:r>
              <a:rPr lang="en-US" sz="1800" b="1" dirty="0">
                <a:solidFill>
                  <a:srgbClr val="0000FF"/>
                </a:solidFill>
                <a:latin typeface="Courier New" panose="02070309020205020404" pitchFamily="49" charset="0"/>
              </a:rPr>
              <a:t>                  group by </a:t>
            </a:r>
            <a:r>
              <a:rPr lang="de-DE" sz="1800" b="1" dirty="0">
                <a:solidFill>
                  <a:srgbClr val="000000"/>
                </a:solidFill>
                <a:highlight>
                  <a:srgbClr val="E8F2FE"/>
                </a:highlight>
                <a:latin typeface="Courier New" panose="02070309020205020404" pitchFamily="49" charset="0"/>
              </a:rPr>
              <a:t>c</a:t>
            </a:r>
            <a:r>
              <a:rPr lang="de-DE" sz="1800" b="1" dirty="0">
                <a:solidFill>
                  <a:srgbClr val="0000FF"/>
                </a:solidFill>
                <a:highlight>
                  <a:srgbClr val="E8F2FE"/>
                </a:highlight>
                <a:latin typeface="Courier New" panose="02070309020205020404" pitchFamily="49" charset="0"/>
              </a:rPr>
              <a:t>.</a:t>
            </a:r>
            <a:r>
              <a:rPr lang="de-DE" sz="1800" b="1" dirty="0">
                <a:solidFill>
                  <a:srgbClr val="000000"/>
                </a:solidFill>
                <a:highlight>
                  <a:srgbClr val="E8F2FE"/>
                </a:highlight>
                <a:latin typeface="Courier New" panose="02070309020205020404" pitchFamily="49" charset="0"/>
              </a:rPr>
              <a:t>id</a:t>
            </a:r>
            <a:r>
              <a:rPr lang="de-DE" sz="1800" b="1" dirty="0">
                <a:solidFill>
                  <a:srgbClr val="0000FF"/>
                </a:solidFill>
                <a:highlight>
                  <a:srgbClr val="E8F2FE"/>
                </a:highlight>
                <a:latin typeface="Courier New" panose="02070309020205020404" pitchFamily="49" charset="0"/>
              </a:rPr>
              <a:t>, </a:t>
            </a:r>
            <a:r>
              <a:rPr lang="de-DE" sz="1800" b="1" dirty="0">
                <a:solidFill>
                  <a:srgbClr val="000000"/>
                </a:solidFill>
                <a:highlight>
                  <a:srgbClr val="E8F2FE"/>
                </a:highlight>
                <a:latin typeface="Courier New" panose="02070309020205020404" pitchFamily="49" charset="0"/>
              </a:rPr>
              <a:t>c</a:t>
            </a:r>
            <a:r>
              <a:rPr lang="de-DE" sz="1800" b="1" dirty="0">
                <a:solidFill>
                  <a:srgbClr val="0000FF"/>
                </a:solidFill>
                <a:highlight>
                  <a:srgbClr val="E8F2FE"/>
                </a:highlight>
                <a:latin typeface="Courier New" panose="02070309020205020404" pitchFamily="49" charset="0"/>
              </a:rPr>
              <a:t>.</a:t>
            </a:r>
            <a:r>
              <a:rPr lang="de-DE" sz="1800" b="1" dirty="0">
                <a:solidFill>
                  <a:srgbClr val="000000"/>
                </a:solidFill>
                <a:highlight>
                  <a:srgbClr val="E8F2FE"/>
                </a:highlight>
                <a:latin typeface="Courier New" panose="02070309020205020404" pitchFamily="49" charset="0"/>
              </a:rPr>
              <a:t>name</a:t>
            </a:r>
            <a:r>
              <a:rPr lang="en-US" sz="1800" b="1" dirty="0">
                <a:solidFill>
                  <a:srgbClr val="0000FF"/>
                </a:solidFill>
                <a:latin typeface="Courier New" panose="02070309020205020404" pitchFamily="49" charset="0"/>
              </a:rPr>
              <a:t>;</a:t>
            </a:r>
          </a:p>
          <a:p>
            <a:r>
              <a:rPr lang="en-US" sz="1800" b="1" kern="0" dirty="0">
                <a:solidFill>
                  <a:srgbClr val="FFFFFF">
                    <a:lumMod val="50000"/>
                  </a:srgbClr>
                </a:solidFill>
                <a:latin typeface="Courier New" pitchFamily="49" charset="0"/>
                <a:cs typeface="Courier New" pitchFamily="49" charset="0"/>
              </a:rPr>
              <a:t> -- calculate return table</a:t>
            </a:r>
            <a:br>
              <a:rPr lang="en-US" sz="1800" b="1" kern="0" dirty="0">
                <a:solidFill>
                  <a:srgbClr val="C00000"/>
                </a:solidFill>
                <a:latin typeface="Courier New" pitchFamily="49" charset="0"/>
                <a:cs typeface="Courier New" pitchFamily="49" charset="0"/>
              </a:rPr>
            </a:b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et_classification</a:t>
            </a:r>
            <a:r>
              <a:rPr lang="de-DE" sz="1800" b="1" dirty="0">
                <a:solidFill>
                  <a:srgbClr val="0000FF"/>
                </a:solidFill>
                <a:latin typeface="Courier New" panose="02070309020205020404" pitchFamily="49" charset="0"/>
              </a:rPr>
              <a:t> = </a:t>
            </a:r>
            <a:r>
              <a:rPr lang="de-DE" sz="1800" b="1" dirty="0" err="1">
                <a:solidFill>
                  <a:srgbClr val="0000FF"/>
                </a:solidFill>
                <a:latin typeface="Courier New" panose="02070309020205020404" pitchFamily="49" charset="0"/>
              </a:rPr>
              <a:t>select</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id</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name</a:t>
            </a:r>
            <a:r>
              <a:rPr lang="de-DE" sz="1800" b="1" dirty="0">
                <a:solidFill>
                  <a:srgbClr val="0000FF"/>
                </a:solidFill>
                <a:latin typeface="Courier New" panose="02070309020205020404" pitchFamily="49" charset="0"/>
              </a:rPr>
              <a:t>,</a:t>
            </a:r>
          </a:p>
          <a:p>
            <a:r>
              <a:rPr lang="en-US" sz="1800" b="1" dirty="0">
                <a:solidFill>
                  <a:srgbClr val="0000FF"/>
                </a:solidFill>
                <a:latin typeface="Courier New" panose="02070309020205020404" pitchFamily="49" charset="0"/>
              </a:rPr>
              <a:t>                             case when </a:t>
            </a:r>
            <a:r>
              <a:rPr lang="en-US" sz="1800" b="1" dirty="0" err="1">
                <a:solidFill>
                  <a:srgbClr val="000000"/>
                </a:solidFill>
                <a:latin typeface="Courier New" panose="02070309020205020404" pitchFamily="49" charset="0"/>
              </a:rPr>
              <a:t>flight_count</a:t>
            </a:r>
            <a:r>
              <a:rPr lang="en-US" sz="1800" b="1" dirty="0">
                <a:solidFill>
                  <a:srgbClr val="0000FF"/>
                </a:solidFill>
                <a:latin typeface="Courier New" panose="02070309020205020404" pitchFamily="49" charset="0"/>
              </a:rPr>
              <a:t> &gt; :</a:t>
            </a:r>
            <a:r>
              <a:rPr lang="en-US" sz="1800" b="1" dirty="0" err="1">
                <a:solidFill>
                  <a:srgbClr val="000000"/>
                </a:solidFill>
                <a:latin typeface="Courier New" panose="02070309020205020404" pitchFamily="49" charset="0"/>
              </a:rPr>
              <a:t>lc_upper_threshold</a:t>
            </a:r>
            <a:r>
              <a:rPr lang="en-US" sz="1800" b="1" dirty="0">
                <a:solidFill>
                  <a:srgbClr val="0000FF"/>
                </a:solidFill>
                <a:latin typeface="Courier New" panose="02070309020205020404" pitchFamily="49" charset="0"/>
              </a:rPr>
              <a:t> then </a:t>
            </a:r>
            <a:r>
              <a:rPr lang="en-US" sz="1800" b="1" dirty="0">
                <a:solidFill>
                  <a:srgbClr val="008000"/>
                </a:solidFill>
                <a:latin typeface="Courier New" panose="02070309020205020404" pitchFamily="49" charset="0"/>
              </a:rPr>
              <a:t>1 …</a:t>
            </a:r>
          </a:p>
          <a:p>
            <a:r>
              <a:rPr lang="de-DE" sz="1800" b="1" dirty="0">
                <a:solidFill>
                  <a:srgbClr val="0000FF"/>
                </a:solidFill>
                <a:latin typeface="Courier New" panose="02070309020205020404" pitchFamily="49" charset="0"/>
              </a:rPr>
              <a:t>                        </a:t>
            </a:r>
            <a:r>
              <a:rPr lang="de-DE" sz="1800" b="1" dirty="0" err="1">
                <a:solidFill>
                  <a:srgbClr val="0000FF"/>
                </a:solidFill>
                <a:latin typeface="Courier New" panose="02070309020205020404" pitchFamily="49" charset="0"/>
              </a:rPr>
              <a:t>from</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lt_customers</a:t>
            </a:r>
            <a:r>
              <a:rPr lang="de-DE" sz="1800" b="1" dirty="0">
                <a:solidFill>
                  <a:srgbClr val="000000"/>
                </a:solidFill>
                <a:latin typeface="Courier New" panose="02070309020205020404" pitchFamily="49" charset="0"/>
              </a:rPr>
              <a:t> …</a:t>
            </a:r>
          </a:p>
          <a:p>
            <a:r>
              <a:rPr lang="en-US" sz="1800" b="1" dirty="0">
                <a:solidFill>
                  <a:srgbClr val="0000FF"/>
                </a:solidFill>
                <a:latin typeface="Courier New" panose="02070309020205020404" pitchFamily="49" charset="0"/>
              </a:rPr>
              <a:t>ENDMETHOD.</a:t>
            </a:r>
          </a:p>
        </p:txBody>
      </p:sp>
    </p:spTree>
    <p:extLst>
      <p:ext uri="{BB962C8B-B14F-4D97-AF65-F5344CB8AC3E}">
        <p14:creationId xmlns:p14="http://schemas.microsoft.com/office/powerpoint/2010/main" val="4018322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Download Free png Spider Sense Spider Man - Spider Man Comic Png Free PNG  Images ... - DLPNG.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757" y="71200"/>
            <a:ext cx="7711440" cy="67223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7</a:t>
            </a:r>
          </a:p>
        </p:txBody>
      </p:sp>
      <p:sp>
        <p:nvSpPr>
          <p:cNvPr id="8" name="Rectangle 7"/>
          <p:cNvSpPr/>
          <p:nvPr/>
        </p:nvSpPr>
        <p:spPr>
          <a:xfrm>
            <a:off x="463826" y="1084224"/>
            <a:ext cx="9819861" cy="400110"/>
          </a:xfrm>
          <a:prstGeom prst="rect">
            <a:avLst/>
          </a:prstGeom>
        </p:spPr>
        <p:txBody>
          <a:bodyPr wrap="square">
            <a:spAutoFit/>
          </a:bodyPr>
          <a:lstStyle/>
          <a:p>
            <a:r>
              <a:rPr lang="en-US" sz="2000" dirty="0">
                <a:hlinkClick r:id="rId4"/>
              </a:rPr>
              <a:t>ABAP Manage Data Procedure Code </a:t>
            </a:r>
            <a:endParaRPr lang="en-US" sz="2000" dirty="0"/>
          </a:p>
        </p:txBody>
      </p:sp>
    </p:spTree>
    <p:extLst>
      <p:ext uri="{BB962C8B-B14F-4D97-AF65-F5344CB8AC3E}">
        <p14:creationId xmlns:p14="http://schemas.microsoft.com/office/powerpoint/2010/main" val="2127287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89877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Cartoon man with hands crossed watch hourg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301" y="964272"/>
            <a:ext cx="7453313" cy="46553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4801314"/>
          </a:xfrm>
          <a:prstGeom prst="rect">
            <a:avLst/>
          </a:prstGeom>
          <a:noFill/>
        </p:spPr>
        <p:txBody>
          <a:bodyPr wrap="square" rtlCol="0">
            <a:spAutoFit/>
          </a:bodyPr>
          <a:lstStyle/>
          <a:p>
            <a:pPr marL="285750" lvl="0" indent="-285750">
              <a:buFont typeface="Arial" panose="020B0604020202020204" pitchFamily="34" charset="0"/>
              <a:buChar char="•"/>
            </a:pPr>
            <a:r>
              <a:rPr lang="en-US" i="1" dirty="0"/>
              <a:t>Describing Data Objects in SQL Script ( Variables )</a:t>
            </a:r>
          </a:p>
          <a:p>
            <a:pPr marL="895243" lvl="1" indent="-285750">
              <a:buFont typeface="Wingdings" panose="05000000000000000000" pitchFamily="2" charset="2"/>
              <a:buChar char="Ø"/>
            </a:pPr>
            <a:r>
              <a:rPr lang="en-US" i="1" dirty="0"/>
              <a:t>Scalar </a:t>
            </a:r>
          </a:p>
          <a:p>
            <a:pPr marL="895243" lvl="1" indent="-285750">
              <a:buFont typeface="Wingdings" panose="05000000000000000000" pitchFamily="2" charset="2"/>
              <a:buChar char="Ø"/>
            </a:pPr>
            <a:r>
              <a:rPr lang="en-US" i="1" dirty="0"/>
              <a:t>Array</a:t>
            </a:r>
          </a:p>
          <a:p>
            <a:pPr marL="895243" lvl="1" indent="-285750">
              <a:buFont typeface="Wingdings" panose="05000000000000000000" pitchFamily="2" charset="2"/>
              <a:buChar char="Ø"/>
            </a:pPr>
            <a:r>
              <a:rPr lang="en-US" i="1" dirty="0"/>
              <a:t>Tables</a:t>
            </a:r>
          </a:p>
          <a:p>
            <a:pPr marL="285750" lvl="0" indent="-285750">
              <a:buFont typeface="Arial" panose="020B0604020202020204" pitchFamily="34" charset="0"/>
              <a:buChar char="•"/>
            </a:pPr>
            <a:r>
              <a:rPr lang="en-US" i="1" dirty="0"/>
              <a:t>Concept of  Procedure</a:t>
            </a:r>
          </a:p>
          <a:p>
            <a:pPr marL="895243" lvl="1" indent="-285750">
              <a:buFont typeface="Wingdings" panose="05000000000000000000" pitchFamily="2" charset="2"/>
              <a:buChar char="Ø"/>
            </a:pPr>
            <a:r>
              <a:rPr lang="en-US" i="1" dirty="0"/>
              <a:t>Create Procedure </a:t>
            </a:r>
          </a:p>
          <a:p>
            <a:pPr marL="895243" lvl="1" indent="-285750">
              <a:buFont typeface="Wingdings" panose="05000000000000000000" pitchFamily="2" charset="2"/>
              <a:buChar char="Ø"/>
            </a:pPr>
            <a:r>
              <a:rPr lang="en-US" i="1" dirty="0"/>
              <a:t>Update Procedure</a:t>
            </a:r>
          </a:p>
          <a:p>
            <a:pPr marL="895243" lvl="1" indent="-285750">
              <a:buFont typeface="Wingdings" panose="05000000000000000000" pitchFamily="2" charset="2"/>
              <a:buChar char="Ø"/>
            </a:pPr>
            <a:r>
              <a:rPr lang="en-US" i="1" dirty="0"/>
              <a:t>Delete Procedure</a:t>
            </a:r>
          </a:p>
          <a:p>
            <a:pPr marL="285750" lvl="0" indent="-285750">
              <a:buFont typeface="Arial" panose="020B0604020202020204" pitchFamily="34" charset="0"/>
              <a:buChar char="•"/>
            </a:pPr>
            <a:r>
              <a:rPr lang="en-US" i="1" dirty="0"/>
              <a:t>Concept of  Cursor</a:t>
            </a:r>
          </a:p>
          <a:p>
            <a:pPr marL="895243" lvl="1" indent="-285750">
              <a:buFont typeface="Wingdings" panose="05000000000000000000" pitchFamily="2" charset="2"/>
              <a:buChar char="Ø"/>
            </a:pPr>
            <a:r>
              <a:rPr lang="en-US" i="1" dirty="0"/>
              <a:t>Implicit</a:t>
            </a:r>
          </a:p>
          <a:p>
            <a:pPr marL="895243" lvl="1" indent="-285750">
              <a:buFont typeface="Wingdings" panose="05000000000000000000" pitchFamily="2" charset="2"/>
              <a:buChar char="Ø"/>
            </a:pPr>
            <a:r>
              <a:rPr lang="en-US" i="1" dirty="0"/>
              <a:t>Explicit</a:t>
            </a:r>
          </a:p>
          <a:p>
            <a:pPr marL="285750" lvl="0" indent="-285750">
              <a:buFont typeface="Arial" panose="020B0604020202020204" pitchFamily="34" charset="0"/>
              <a:buChar char="•"/>
            </a:pPr>
            <a:r>
              <a:rPr lang="en-US" i="1" dirty="0"/>
              <a:t>Making Procedure with parameters</a:t>
            </a:r>
          </a:p>
          <a:p>
            <a:pPr marL="285750" lvl="0" indent="-285750">
              <a:buFont typeface="Arial" panose="020B0604020202020204" pitchFamily="34" charset="0"/>
              <a:buChar char="•"/>
            </a:pPr>
            <a:r>
              <a:rPr lang="en-US" i="1" dirty="0"/>
              <a:t>Making Anonymous Block in HANA Database</a:t>
            </a:r>
          </a:p>
          <a:p>
            <a:pPr marL="285750" lvl="0" indent="-285750">
              <a:buFont typeface="Arial" panose="020B0604020202020204" pitchFamily="34" charset="0"/>
              <a:buChar char="•"/>
            </a:pPr>
            <a:r>
              <a:rPr lang="en-US" i="1" dirty="0"/>
              <a:t>Describing User Defined Function with HANADB</a:t>
            </a:r>
          </a:p>
          <a:p>
            <a:pPr marL="285750" lvl="0" indent="-285750">
              <a:buFont typeface="Arial" panose="020B0604020202020204" pitchFamily="34" charset="0"/>
              <a:buChar char="•"/>
            </a:pPr>
            <a:r>
              <a:rPr lang="en-US" i="1" dirty="0"/>
              <a:t>Reuse Function for SQL queries</a:t>
            </a:r>
          </a:p>
          <a:p>
            <a:r>
              <a:rPr lang="en-US" b="1" dirty="0"/>
              <a:t> </a:t>
            </a:r>
            <a:endParaRPr lang="en-US" dirty="0"/>
          </a:p>
          <a:p>
            <a:r>
              <a:rPr lang="en-US" i="1" dirty="0"/>
              <a:t>--Break--</a:t>
            </a:r>
            <a:endParaRPr lang="en-US" sz="1600" i="1" dirty="0"/>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69977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60032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Agenda - Day 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61764" y="1101377"/>
            <a:ext cx="6096000" cy="2031325"/>
          </a:xfrm>
          <a:prstGeom prst="rect">
            <a:avLst/>
          </a:prstGeom>
        </p:spPr>
        <p:txBody>
          <a:bodyPr>
            <a:spAutoFit/>
          </a:bodyPr>
          <a:lstStyle/>
          <a:p>
            <a:pPr marL="285750" lvl="0" indent="-285750">
              <a:buFont typeface="Arial" panose="020B0604020202020204" pitchFamily="34" charset="0"/>
              <a:buChar char="•"/>
            </a:pPr>
            <a:r>
              <a:rPr lang="en-US" i="1" dirty="0"/>
              <a:t>What is AMDP</a:t>
            </a:r>
          </a:p>
          <a:p>
            <a:pPr marL="895243" lvl="1" indent="-285750">
              <a:buFont typeface="Wingdings" panose="05000000000000000000" pitchFamily="2" charset="2"/>
              <a:buChar char="Ø"/>
            </a:pPr>
            <a:r>
              <a:rPr lang="en-US" i="1" dirty="0"/>
              <a:t>Introduction  of  AMDP</a:t>
            </a:r>
          </a:p>
          <a:p>
            <a:pPr marL="895243" lvl="1" indent="-285750">
              <a:buFont typeface="Wingdings" panose="05000000000000000000" pitchFamily="2" charset="2"/>
              <a:buChar char="Ø"/>
            </a:pPr>
            <a:r>
              <a:rPr lang="en-US" i="1" dirty="0"/>
              <a:t>Implementation of  AMDP</a:t>
            </a:r>
          </a:p>
          <a:p>
            <a:pPr marL="285750" lvl="0" indent="-285750">
              <a:buFont typeface="Arial" panose="020B0604020202020204" pitchFamily="34" charset="0"/>
              <a:buChar char="•"/>
            </a:pPr>
            <a:r>
              <a:rPr lang="en-US" i="1" dirty="0"/>
              <a:t>Why we use AMDP</a:t>
            </a:r>
          </a:p>
          <a:p>
            <a:pPr marL="285750" lvl="0" indent="-285750">
              <a:buFont typeface="Arial" panose="020B0604020202020204" pitchFamily="34" charset="0"/>
              <a:buChar char="•"/>
            </a:pPr>
            <a:r>
              <a:rPr lang="en-US" i="1" dirty="0"/>
              <a:t>Describing Rules for AMDP</a:t>
            </a:r>
          </a:p>
          <a:p>
            <a:pPr marL="285750" lvl="0" indent="-285750">
              <a:buFont typeface="Arial" panose="020B0604020202020204" pitchFamily="34" charset="0"/>
              <a:buChar char="•"/>
            </a:pPr>
            <a:r>
              <a:rPr lang="en-US" i="1" dirty="0"/>
              <a:t>Describing New way to Create Structure </a:t>
            </a:r>
          </a:p>
          <a:p>
            <a:pPr marL="285750" lvl="0" indent="-285750">
              <a:buFont typeface="Arial" panose="020B0604020202020204" pitchFamily="34" charset="0"/>
              <a:buChar char="•"/>
            </a:pPr>
            <a:r>
              <a:rPr lang="en-US" i="1" dirty="0"/>
              <a:t>Create AMDP for Consume SQL Script in ADT </a:t>
            </a:r>
          </a:p>
        </p:txBody>
      </p:sp>
      <p:pic>
        <p:nvPicPr>
          <p:cNvPr id="2052" name="Picture 4" descr="Agenda list icon Royalty Free Vector Image - VectorStock"/>
          <p:cNvPicPr>
            <a:picLocks noChangeAspect="1" noChangeArrowheads="1"/>
          </p:cNvPicPr>
          <p:nvPr/>
        </p:nvPicPr>
        <p:blipFill rotWithShape="1">
          <a:blip r:embed="rId3">
            <a:extLst>
              <a:ext uri="{28A0092B-C50C-407E-A947-70E740481C1C}">
                <a14:useLocalDpi xmlns:a14="http://schemas.microsoft.com/office/drawing/2010/main" val="0"/>
              </a:ext>
            </a:extLst>
          </a:blip>
          <a:srcRect b="7764"/>
          <a:stretch/>
        </p:blipFill>
        <p:spPr bwMode="auto">
          <a:xfrm>
            <a:off x="6688919" y="651274"/>
            <a:ext cx="4790440" cy="506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Data Objects in SQL Script ( Variables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0" name="Oval 99">
            <a:extLst>
              <a:ext uri="{FF2B5EF4-FFF2-40B4-BE49-F238E27FC236}">
                <a16:creationId xmlns:a16="http://schemas.microsoft.com/office/drawing/2014/main" id="{DC719908-5596-4D04-9B4C-C6D0DD7D80DC}"/>
              </a:ext>
            </a:extLst>
          </p:cNvPr>
          <p:cNvSpPr/>
          <p:nvPr/>
        </p:nvSpPr>
        <p:spPr>
          <a:xfrm>
            <a:off x="4824195" y="3197722"/>
            <a:ext cx="2552735" cy="2552734"/>
          </a:xfrm>
          <a:prstGeom prst="ellipse">
            <a:avLst/>
          </a:prstGeom>
          <a:solidFill>
            <a:schemeClr val="accent4"/>
          </a:solidFill>
          <a:ln w="254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1" name="Group 100">
            <a:extLst>
              <a:ext uri="{FF2B5EF4-FFF2-40B4-BE49-F238E27FC236}">
                <a16:creationId xmlns:a16="http://schemas.microsoft.com/office/drawing/2014/main" id="{530DB696-A01E-4E40-9662-BEB289914166}"/>
              </a:ext>
            </a:extLst>
          </p:cNvPr>
          <p:cNvGrpSpPr/>
          <p:nvPr/>
        </p:nvGrpSpPr>
        <p:grpSpPr>
          <a:xfrm>
            <a:off x="4470450" y="2854526"/>
            <a:ext cx="3247924" cy="3245354"/>
            <a:chOff x="4318629" y="2699007"/>
            <a:chExt cx="3536103" cy="3533307"/>
          </a:xfrm>
        </p:grpSpPr>
        <p:sp>
          <p:nvSpPr>
            <p:cNvPr id="102" name="Freeform 5">
              <a:extLst>
                <a:ext uri="{FF2B5EF4-FFF2-40B4-BE49-F238E27FC236}">
                  <a16:creationId xmlns:a16="http://schemas.microsoft.com/office/drawing/2014/main" id="{FAEB6594-A43B-4BD8-A835-D1C5803C79EB}"/>
                </a:ext>
              </a:extLst>
            </p:cNvPr>
            <p:cNvSpPr>
              <a:spLocks/>
            </p:cNvSpPr>
            <p:nvPr/>
          </p:nvSpPr>
          <p:spPr bwMode="auto">
            <a:xfrm rot="20223087">
              <a:off x="4318629" y="3083460"/>
              <a:ext cx="1239676" cy="507717"/>
            </a:xfrm>
            <a:custGeom>
              <a:avLst/>
              <a:gdLst>
                <a:gd name="T0" fmla="*/ 260 w 260"/>
                <a:gd name="T1" fmla="*/ 0 h 107"/>
                <a:gd name="T2" fmla="*/ 0 w 260"/>
                <a:gd name="T3" fmla="*/ 107 h 107"/>
              </a:gdLst>
              <a:ahLst/>
              <a:cxnLst>
                <a:cxn ang="0">
                  <a:pos x="T0" y="T1"/>
                </a:cxn>
                <a:cxn ang="0">
                  <a:pos x="T2" y="T3"/>
                </a:cxn>
              </a:cxnLst>
              <a:rect l="0" t="0" r="r" b="b"/>
              <a:pathLst>
                <a:path w="260" h="107">
                  <a:moveTo>
                    <a:pt x="260" y="0"/>
                  </a:moveTo>
                  <a:cubicBezTo>
                    <a:pt x="158" y="0"/>
                    <a:pt x="67" y="41"/>
                    <a:pt x="0" y="107"/>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 name="Freeform 6">
              <a:extLst>
                <a:ext uri="{FF2B5EF4-FFF2-40B4-BE49-F238E27FC236}">
                  <a16:creationId xmlns:a16="http://schemas.microsoft.com/office/drawing/2014/main" id="{0657716A-752B-4D82-A0E1-2D519FA1A82F}"/>
                </a:ext>
              </a:extLst>
            </p:cNvPr>
            <p:cNvSpPr>
              <a:spLocks/>
            </p:cNvSpPr>
            <p:nvPr/>
          </p:nvSpPr>
          <p:spPr bwMode="auto">
            <a:xfrm rot="20223087">
              <a:off x="6964374" y="2699007"/>
              <a:ext cx="516179" cy="1235445"/>
            </a:xfrm>
            <a:custGeom>
              <a:avLst/>
              <a:gdLst>
                <a:gd name="T0" fmla="*/ 108 w 108"/>
                <a:gd name="T1" fmla="*/ 260 h 260"/>
                <a:gd name="T2" fmla="*/ 108 w 108"/>
                <a:gd name="T3" fmla="*/ 260 h 260"/>
                <a:gd name="T4" fmla="*/ 0 w 108"/>
                <a:gd name="T5" fmla="*/ 0 h 260"/>
              </a:gdLst>
              <a:ahLst/>
              <a:cxnLst>
                <a:cxn ang="0">
                  <a:pos x="T0" y="T1"/>
                </a:cxn>
                <a:cxn ang="0">
                  <a:pos x="T2" y="T3"/>
                </a:cxn>
                <a:cxn ang="0">
                  <a:pos x="T4" y="T5"/>
                </a:cxn>
              </a:cxnLst>
              <a:rect l="0" t="0" r="r" b="b"/>
              <a:pathLst>
                <a:path w="108" h="260">
                  <a:moveTo>
                    <a:pt x="108" y="260"/>
                  </a:moveTo>
                  <a:cubicBezTo>
                    <a:pt x="108" y="260"/>
                    <a:pt x="108" y="260"/>
                    <a:pt x="108" y="260"/>
                  </a:cubicBezTo>
                  <a:cubicBezTo>
                    <a:pt x="108" y="158"/>
                    <a:pt x="67" y="67"/>
                    <a:pt x="0"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4" name="Freeform 7">
              <a:extLst>
                <a:ext uri="{FF2B5EF4-FFF2-40B4-BE49-F238E27FC236}">
                  <a16:creationId xmlns:a16="http://schemas.microsoft.com/office/drawing/2014/main" id="{B767C1D0-A84C-47F1-B9C0-2E260C7CFA2F}"/>
                </a:ext>
              </a:extLst>
            </p:cNvPr>
            <p:cNvSpPr>
              <a:spLocks/>
            </p:cNvSpPr>
            <p:nvPr/>
          </p:nvSpPr>
          <p:spPr bwMode="auto">
            <a:xfrm rot="20223087">
              <a:off x="6621402" y="5340061"/>
              <a:ext cx="1233330" cy="514064"/>
            </a:xfrm>
            <a:custGeom>
              <a:avLst/>
              <a:gdLst>
                <a:gd name="T0" fmla="*/ 0 w 259"/>
                <a:gd name="T1" fmla="*/ 108 h 108"/>
                <a:gd name="T2" fmla="*/ 259 w 259"/>
                <a:gd name="T3" fmla="*/ 0 h 108"/>
              </a:gdLst>
              <a:ahLst/>
              <a:cxnLst>
                <a:cxn ang="0">
                  <a:pos x="T0" y="T1"/>
                </a:cxn>
                <a:cxn ang="0">
                  <a:pos x="T2" y="T3"/>
                </a:cxn>
              </a:cxnLst>
              <a:rect l="0" t="0" r="r" b="b"/>
              <a:pathLst>
                <a:path w="259" h="108">
                  <a:moveTo>
                    <a:pt x="0" y="108"/>
                  </a:moveTo>
                  <a:cubicBezTo>
                    <a:pt x="101" y="108"/>
                    <a:pt x="193" y="67"/>
                    <a:pt x="259"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5" name="Freeform 8">
              <a:extLst>
                <a:ext uri="{FF2B5EF4-FFF2-40B4-BE49-F238E27FC236}">
                  <a16:creationId xmlns:a16="http://schemas.microsoft.com/office/drawing/2014/main" id="{8CBB483D-A2DB-463F-B9D5-B80BA3C57F04}"/>
                </a:ext>
              </a:extLst>
            </p:cNvPr>
            <p:cNvSpPr>
              <a:spLocks/>
            </p:cNvSpPr>
            <p:nvPr/>
          </p:nvSpPr>
          <p:spPr bwMode="auto">
            <a:xfrm rot="20223087">
              <a:off x="4698742" y="5001100"/>
              <a:ext cx="509833" cy="1231214"/>
            </a:xfrm>
            <a:custGeom>
              <a:avLst/>
              <a:gdLst>
                <a:gd name="T0" fmla="*/ 0 w 107"/>
                <a:gd name="T1" fmla="*/ 0 h 259"/>
                <a:gd name="T2" fmla="*/ 107 w 107"/>
                <a:gd name="T3" fmla="*/ 259 h 259"/>
              </a:gdLst>
              <a:ahLst/>
              <a:cxnLst>
                <a:cxn ang="0">
                  <a:pos x="T0" y="T1"/>
                </a:cxn>
                <a:cxn ang="0">
                  <a:pos x="T2" y="T3"/>
                </a:cxn>
              </a:cxnLst>
              <a:rect l="0" t="0" r="r" b="b"/>
              <a:pathLst>
                <a:path w="107" h="259">
                  <a:moveTo>
                    <a:pt x="0" y="0"/>
                  </a:moveTo>
                  <a:cubicBezTo>
                    <a:pt x="0" y="101"/>
                    <a:pt x="41" y="193"/>
                    <a:pt x="107" y="259"/>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115" name="Rectangle 114">
            <a:extLst>
              <a:ext uri="{FF2B5EF4-FFF2-40B4-BE49-F238E27FC236}">
                <a16:creationId xmlns:a16="http://schemas.microsoft.com/office/drawing/2014/main" id="{BD6F406A-C02E-4D4F-968B-4F568745E85F}"/>
              </a:ext>
            </a:extLst>
          </p:cNvPr>
          <p:cNvSpPr/>
          <p:nvPr/>
        </p:nvSpPr>
        <p:spPr>
          <a:xfrm>
            <a:off x="1241389" y="3573016"/>
            <a:ext cx="3176037" cy="2308324"/>
          </a:xfrm>
          <a:prstGeom prst="rect">
            <a:avLst/>
          </a:prstGeom>
        </p:spPr>
        <p:txBody>
          <a:bodyPr wrap="square" lIns="0" rIns="0" anchor="t">
            <a:spAutoFit/>
          </a:bodyPr>
          <a:lstStyle/>
          <a:p>
            <a:r>
              <a:rPr lang="en-US" sz="1600" dirty="0">
                <a:latin typeface="Open Sans" panose="020B0606030504020204"/>
              </a:rPr>
              <a:t>Used to store single value</a:t>
            </a:r>
          </a:p>
          <a:p>
            <a:r>
              <a:rPr lang="en-US" sz="1600" dirty="0">
                <a:latin typeface="Open Sans" panose="020B0606030504020204"/>
              </a:rPr>
              <a:t>Syntax:</a:t>
            </a:r>
          </a:p>
          <a:p>
            <a:r>
              <a:rPr lang="en-US" sz="1600" dirty="0">
                <a:latin typeface="Open Sans" panose="020B0606030504020204"/>
              </a:rPr>
              <a:t>DECLARE varname vtype;</a:t>
            </a:r>
          </a:p>
          <a:p>
            <a:endParaRPr lang="en-US" sz="1600" dirty="0">
              <a:latin typeface="Open Sans" panose="020B0606030504020204"/>
            </a:endParaRPr>
          </a:p>
          <a:p>
            <a:r>
              <a:rPr lang="en-US" sz="1600" dirty="0">
                <a:latin typeface="Open Sans" panose="020B0606030504020204"/>
              </a:rPr>
              <a:t>Numbers – INT, BIGINT, TINYINT, DECIMAL</a:t>
            </a:r>
          </a:p>
          <a:p>
            <a:r>
              <a:rPr lang="en-US" sz="1600" dirty="0">
                <a:latin typeface="Open Sans" panose="020B0606030504020204"/>
              </a:rPr>
              <a:t>Char – VARCHAR, NVARCHAR, CHAR, STRING</a:t>
            </a:r>
          </a:p>
          <a:p>
            <a:r>
              <a:rPr lang="en-US" sz="1600" dirty="0">
                <a:latin typeface="Open Sans" panose="020B0606030504020204"/>
              </a:rPr>
              <a:t>Date – DATE, TIMESTAMP</a:t>
            </a:r>
          </a:p>
          <a:p>
            <a:r>
              <a:rPr lang="en-US" sz="1600" dirty="0">
                <a:latin typeface="Open Sans" panose="020B0606030504020204"/>
              </a:rPr>
              <a:t>Other – BLOB, CLOB</a:t>
            </a:r>
            <a:r>
              <a:rPr lang="en-IN" sz="1600" dirty="0">
                <a:solidFill>
                  <a:schemeClr val="tx1">
                    <a:lumMod val="65000"/>
                    <a:lumOff val="35000"/>
                  </a:schemeClr>
                </a:solidFill>
                <a:latin typeface="Open Sans" panose="020B0606030504020204"/>
              </a:rPr>
              <a:t>.</a:t>
            </a:r>
            <a:endParaRPr lang="en-US" sz="1600" dirty="0">
              <a:latin typeface="Open Sans" panose="020B0606030504020204"/>
            </a:endParaRPr>
          </a:p>
        </p:txBody>
      </p:sp>
      <p:sp>
        <p:nvSpPr>
          <p:cNvPr id="116" name="Oval 115">
            <a:extLst>
              <a:ext uri="{FF2B5EF4-FFF2-40B4-BE49-F238E27FC236}">
                <a16:creationId xmlns:a16="http://schemas.microsoft.com/office/drawing/2014/main" id="{D5FDF8F0-2D61-432C-BC9E-3964EEE4C567}"/>
              </a:ext>
            </a:extLst>
          </p:cNvPr>
          <p:cNvSpPr/>
          <p:nvPr/>
        </p:nvSpPr>
        <p:spPr>
          <a:xfrm>
            <a:off x="1227186" y="2411100"/>
            <a:ext cx="1869811" cy="10595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Scaler</a:t>
            </a:r>
          </a:p>
        </p:txBody>
      </p:sp>
      <p:sp>
        <p:nvSpPr>
          <p:cNvPr id="118" name="Rectangle 117">
            <a:extLst>
              <a:ext uri="{FF2B5EF4-FFF2-40B4-BE49-F238E27FC236}">
                <a16:creationId xmlns:a16="http://schemas.microsoft.com/office/drawing/2014/main" id="{F0E74812-8E41-423A-A0A0-A59165EB5C59}"/>
              </a:ext>
            </a:extLst>
          </p:cNvPr>
          <p:cNvSpPr/>
          <p:nvPr/>
        </p:nvSpPr>
        <p:spPr>
          <a:xfrm>
            <a:off x="8699001" y="3573016"/>
            <a:ext cx="2260734" cy="830997"/>
          </a:xfrm>
          <a:prstGeom prst="rect">
            <a:avLst/>
          </a:prstGeom>
        </p:spPr>
        <p:txBody>
          <a:bodyPr wrap="square" lIns="0" rIns="0" anchor="t">
            <a:spAutoFit/>
          </a:bodyPr>
          <a:lstStyle/>
          <a:p>
            <a:pPr algn="ct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2 type of Table types</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Implicit</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Explicit </a:t>
            </a:r>
          </a:p>
        </p:txBody>
      </p:sp>
      <p:cxnSp>
        <p:nvCxnSpPr>
          <p:cNvPr id="121" name="Straight Connector 120">
            <a:extLst>
              <a:ext uri="{FF2B5EF4-FFF2-40B4-BE49-F238E27FC236}">
                <a16:creationId xmlns:a16="http://schemas.microsoft.com/office/drawing/2014/main" id="{78F15EB1-498C-4914-B8B9-3422133B9EE2}"/>
              </a:ext>
            </a:extLst>
          </p:cNvPr>
          <p:cNvCxnSpPr>
            <a:cxnSpLocks/>
          </p:cNvCxnSpPr>
          <p:nvPr/>
        </p:nvCxnSpPr>
        <p:spPr>
          <a:xfrm>
            <a:off x="2769395"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6E80621-519B-401E-90C3-ED5B7C74B688}"/>
              </a:ext>
            </a:extLst>
          </p:cNvPr>
          <p:cNvCxnSpPr>
            <a:cxnSpLocks/>
          </p:cNvCxnSpPr>
          <p:nvPr/>
        </p:nvCxnSpPr>
        <p:spPr>
          <a:xfrm flipH="1">
            <a:off x="7896291"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0A44819-1963-4E30-975A-14BE0C7007A2}"/>
              </a:ext>
            </a:extLst>
          </p:cNvPr>
          <p:cNvSpPr/>
          <p:nvPr/>
        </p:nvSpPr>
        <p:spPr>
          <a:xfrm>
            <a:off x="5309073" y="2140544"/>
            <a:ext cx="4300628" cy="584775"/>
          </a:xfrm>
          <a:prstGeom prst="rect">
            <a:avLst/>
          </a:prstGeom>
        </p:spPr>
        <p:txBody>
          <a:bodyPr wrap="square" lIns="0" rIns="0" anchor="t">
            <a:spAutoFit/>
          </a:bodyPr>
          <a:lstStyle/>
          <a:p>
            <a:r>
              <a:rPr lang="en-US" sz="1600" dirty="0">
                <a:latin typeface="Open Sans" panose="020B0606030504020204"/>
              </a:rPr>
              <a:t>List of values of single data type</a:t>
            </a:r>
          </a:p>
          <a:p>
            <a:r>
              <a:rPr lang="en-US" sz="1600" dirty="0">
                <a:latin typeface="Open Sans" panose="020B0606030504020204"/>
              </a:rPr>
              <a:t>DECLARE arr datatype ARRAY;</a:t>
            </a:r>
          </a:p>
        </p:txBody>
      </p:sp>
      <p:sp>
        <p:nvSpPr>
          <p:cNvPr id="136" name="Rectangle 135">
            <a:extLst>
              <a:ext uri="{FF2B5EF4-FFF2-40B4-BE49-F238E27FC236}">
                <a16:creationId xmlns:a16="http://schemas.microsoft.com/office/drawing/2014/main" id="{F0E74812-8E41-423A-A0A0-A59165EB5C59}"/>
              </a:ext>
            </a:extLst>
          </p:cNvPr>
          <p:cNvSpPr/>
          <p:nvPr/>
        </p:nvSpPr>
        <p:spPr>
          <a:xfrm>
            <a:off x="4968508" y="4175990"/>
            <a:ext cx="2260734" cy="523220"/>
          </a:xfrm>
          <a:prstGeom prst="rect">
            <a:avLst/>
          </a:prstGeom>
        </p:spPr>
        <p:txBody>
          <a:bodyPr wrap="square" lIns="0" rIns="0" anchor="t">
            <a:spAutoFit/>
          </a:bodyPr>
          <a:lstStyle/>
          <a:p>
            <a:pPr algn="ctr"/>
            <a:r>
              <a:rPr lang="en-IN" sz="28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Data Variables </a:t>
            </a:r>
          </a:p>
        </p:txBody>
      </p:sp>
      <p:sp>
        <p:nvSpPr>
          <p:cNvPr id="137" name="Oval 136">
            <a:extLst>
              <a:ext uri="{FF2B5EF4-FFF2-40B4-BE49-F238E27FC236}">
                <a16:creationId xmlns:a16="http://schemas.microsoft.com/office/drawing/2014/main" id="{D5FDF8F0-2D61-432C-BC9E-3964EEE4C567}"/>
              </a:ext>
            </a:extLst>
          </p:cNvPr>
          <p:cNvSpPr/>
          <p:nvPr/>
        </p:nvSpPr>
        <p:spPr>
          <a:xfrm>
            <a:off x="5487760" y="933482"/>
            <a:ext cx="1992031" cy="10595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Array</a:t>
            </a:r>
          </a:p>
        </p:txBody>
      </p:sp>
      <p:sp>
        <p:nvSpPr>
          <p:cNvPr id="138" name="Oval 137">
            <a:extLst>
              <a:ext uri="{FF2B5EF4-FFF2-40B4-BE49-F238E27FC236}">
                <a16:creationId xmlns:a16="http://schemas.microsoft.com/office/drawing/2014/main" id="{D5FDF8F0-2D61-432C-BC9E-3964EEE4C567}"/>
              </a:ext>
            </a:extLst>
          </p:cNvPr>
          <p:cNvSpPr/>
          <p:nvPr/>
        </p:nvSpPr>
        <p:spPr>
          <a:xfrm>
            <a:off x="9509798" y="2464106"/>
            <a:ext cx="2043974" cy="105951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Table Type</a:t>
            </a:r>
          </a:p>
        </p:txBody>
      </p:sp>
      <p:grpSp>
        <p:nvGrpSpPr>
          <p:cNvPr id="175" name="Group 174">
            <a:extLst>
              <a:ext uri="{FF2B5EF4-FFF2-40B4-BE49-F238E27FC236}">
                <a16:creationId xmlns:a16="http://schemas.microsoft.com/office/drawing/2014/main" id="{DC3DBDC1-CE8D-4C31-8C7A-C6AA72490CC8}"/>
              </a:ext>
            </a:extLst>
          </p:cNvPr>
          <p:cNvGrpSpPr/>
          <p:nvPr/>
        </p:nvGrpSpPr>
        <p:grpSpPr>
          <a:xfrm>
            <a:off x="311993" y="2380042"/>
            <a:ext cx="923832" cy="923828"/>
            <a:chOff x="1007952" y="4468305"/>
            <a:chExt cx="923832" cy="923828"/>
          </a:xfrm>
        </p:grpSpPr>
        <p:sp>
          <p:nvSpPr>
            <p:cNvPr id="176" name="Oval 175">
              <a:extLst>
                <a:ext uri="{FF2B5EF4-FFF2-40B4-BE49-F238E27FC236}">
                  <a16:creationId xmlns:a16="http://schemas.microsoft.com/office/drawing/2014/main" id="{EE2DFFA7-56C5-4D37-A96F-4C59D52AAE4C}"/>
                </a:ext>
              </a:extLst>
            </p:cNvPr>
            <p:cNvSpPr/>
            <p:nvPr/>
          </p:nvSpPr>
          <p:spPr>
            <a:xfrm>
              <a:off x="1083369" y="4543720"/>
              <a:ext cx="772998" cy="7729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1</a:t>
              </a:r>
            </a:p>
          </p:txBody>
        </p:sp>
        <p:sp>
          <p:nvSpPr>
            <p:cNvPr id="177" name="Arc 176">
              <a:extLst>
                <a:ext uri="{FF2B5EF4-FFF2-40B4-BE49-F238E27FC236}">
                  <a16:creationId xmlns:a16="http://schemas.microsoft.com/office/drawing/2014/main" id="{CC4036A4-252D-4246-90C5-5F776367E74D}"/>
                </a:ext>
              </a:extLst>
            </p:cNvPr>
            <p:cNvSpPr/>
            <p:nvPr/>
          </p:nvSpPr>
          <p:spPr>
            <a:xfrm>
              <a:off x="1007952" y="4468305"/>
              <a:ext cx="923832" cy="923828"/>
            </a:xfrm>
            <a:prstGeom prst="arc">
              <a:avLst>
                <a:gd name="adj1" fmla="val 5699927"/>
                <a:gd name="adj2" fmla="val 21054430"/>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79" name="Oval 178">
            <a:extLst>
              <a:ext uri="{FF2B5EF4-FFF2-40B4-BE49-F238E27FC236}">
                <a16:creationId xmlns:a16="http://schemas.microsoft.com/office/drawing/2014/main" id="{D5FDF8F0-2D61-432C-BC9E-3964EEE4C567}"/>
              </a:ext>
            </a:extLst>
          </p:cNvPr>
          <p:cNvSpPr/>
          <p:nvPr/>
        </p:nvSpPr>
        <p:spPr>
          <a:xfrm>
            <a:off x="4579999" y="1046128"/>
            <a:ext cx="772998" cy="7729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2</a:t>
            </a:r>
          </a:p>
        </p:txBody>
      </p:sp>
      <p:sp>
        <p:nvSpPr>
          <p:cNvPr id="180" name="Arc 179">
            <a:extLst>
              <a:ext uri="{FF2B5EF4-FFF2-40B4-BE49-F238E27FC236}">
                <a16:creationId xmlns:a16="http://schemas.microsoft.com/office/drawing/2014/main" id="{38FB3850-BFD1-43FB-AFFE-B8BAC9258362}"/>
              </a:ext>
            </a:extLst>
          </p:cNvPr>
          <p:cNvSpPr/>
          <p:nvPr/>
        </p:nvSpPr>
        <p:spPr>
          <a:xfrm rot="3576172">
            <a:off x="4504582" y="970713"/>
            <a:ext cx="923832" cy="923828"/>
          </a:xfrm>
          <a:prstGeom prst="arc">
            <a:avLst>
              <a:gd name="adj1" fmla="val 5699927"/>
              <a:gd name="adj2" fmla="val 21054430"/>
            </a:avLst>
          </a:prstGeom>
          <a:ln w="190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1" name="Oval 180">
            <a:extLst>
              <a:ext uri="{FF2B5EF4-FFF2-40B4-BE49-F238E27FC236}">
                <a16:creationId xmlns:a16="http://schemas.microsoft.com/office/drawing/2014/main" id="{E76C1D08-0017-4A08-A836-C4E589E3F726}"/>
              </a:ext>
            </a:extLst>
          </p:cNvPr>
          <p:cNvSpPr/>
          <p:nvPr/>
        </p:nvSpPr>
        <p:spPr>
          <a:xfrm>
            <a:off x="8689654" y="2226040"/>
            <a:ext cx="772998" cy="7729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3</a:t>
            </a:r>
          </a:p>
        </p:txBody>
      </p:sp>
      <p:sp>
        <p:nvSpPr>
          <p:cNvPr id="183" name="Arc 182">
            <a:extLst>
              <a:ext uri="{FF2B5EF4-FFF2-40B4-BE49-F238E27FC236}">
                <a16:creationId xmlns:a16="http://schemas.microsoft.com/office/drawing/2014/main" id="{88C446DB-AE35-4A98-B066-D71B44DF6BB6}"/>
              </a:ext>
            </a:extLst>
          </p:cNvPr>
          <p:cNvSpPr/>
          <p:nvPr/>
        </p:nvSpPr>
        <p:spPr>
          <a:xfrm rot="2843802">
            <a:off x="8614237" y="2150622"/>
            <a:ext cx="923832" cy="923828"/>
          </a:xfrm>
          <a:prstGeom prst="arc">
            <a:avLst>
              <a:gd name="adj1" fmla="val 5699927"/>
              <a:gd name="adj2" fmla="val 21054430"/>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57183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Procedure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71061" y="927802"/>
            <a:ext cx="11436625" cy="1477328"/>
          </a:xfrm>
          <a:prstGeom prst="rect">
            <a:avLst/>
          </a:prstGeom>
        </p:spPr>
        <p:txBody>
          <a:bodyPr wrap="square">
            <a:spAutoFit/>
          </a:bodyPr>
          <a:lstStyle/>
          <a:p>
            <a:r>
              <a:rPr lang="en-US" dirty="0">
                <a:solidFill>
                  <a:srgbClr val="222222"/>
                </a:solidFill>
                <a:latin typeface="Source Sans Pro"/>
              </a:rPr>
              <a:t>A procedure is a unit/module that perform a specific task. This procedure can be combined to form larger programs. This basically forms the 'Modular Design'. A procedure can be invoked by another procedure which is called the calling program.</a:t>
            </a:r>
          </a:p>
          <a:p>
            <a:r>
              <a:rPr lang="en-US" dirty="0"/>
              <a:t>Procedures are re-useable processing block with a specific sequence of data transformation. The procedure can have multi-input/output parameters. The procedure can be created as read-only or read-write.</a:t>
            </a:r>
          </a:p>
        </p:txBody>
      </p:sp>
      <p:pic>
        <p:nvPicPr>
          <p:cNvPr id="5" name="Picture 4"/>
          <p:cNvPicPr>
            <a:picLocks noChangeAspect="1"/>
          </p:cNvPicPr>
          <p:nvPr/>
        </p:nvPicPr>
        <p:blipFill>
          <a:blip r:embed="rId3"/>
          <a:stretch>
            <a:fillRect/>
          </a:stretch>
        </p:blipFill>
        <p:spPr>
          <a:xfrm>
            <a:off x="645233" y="3028701"/>
            <a:ext cx="8342857" cy="3314286"/>
          </a:xfrm>
          <a:prstGeom prst="rect">
            <a:avLst/>
          </a:prstGeom>
        </p:spPr>
      </p:pic>
    </p:spTree>
    <p:extLst>
      <p:ext uri="{BB962C8B-B14F-4D97-AF65-F5344CB8AC3E}">
        <p14:creationId xmlns:p14="http://schemas.microsoft.com/office/powerpoint/2010/main" val="3595487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Cursor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Rectangle 42"/>
          <p:cNvSpPr/>
          <p:nvPr/>
        </p:nvSpPr>
        <p:spPr>
          <a:xfrm>
            <a:off x="318053" y="927802"/>
            <a:ext cx="11436625" cy="4801314"/>
          </a:xfrm>
          <a:prstGeom prst="rect">
            <a:avLst/>
          </a:prstGeom>
        </p:spPr>
        <p:txBody>
          <a:bodyPr wrap="square">
            <a:spAutoFit/>
          </a:bodyPr>
          <a:lstStyle/>
          <a:p>
            <a:r>
              <a:rPr lang="en-US" b="1" dirty="0"/>
              <a:t>Cursor</a:t>
            </a:r>
            <a:r>
              <a:rPr lang="en-US" dirty="0"/>
              <a:t> is used to fetch single rows from the result set returned by a query. </a:t>
            </a:r>
            <a:r>
              <a:rPr lang="en-US" b="1" dirty="0"/>
              <a:t>Cursors</a:t>
            </a:r>
            <a:r>
              <a:rPr lang="en-US" dirty="0"/>
              <a:t> can be defined either after the signature of the procedure and before the procedure's body or at the beginning of a block with the DECLARE token.  The </a:t>
            </a:r>
            <a:r>
              <a:rPr lang="en-US" b="1" dirty="0"/>
              <a:t>cursor</a:t>
            </a:r>
            <a:r>
              <a:rPr lang="en-US" dirty="0"/>
              <a:t> provides the functionality to iterate through a query result row-by-row.</a:t>
            </a:r>
          </a:p>
          <a:p>
            <a:endParaRPr lang="en-US" dirty="0"/>
          </a:p>
          <a:p>
            <a:r>
              <a:rPr lang="en-US" dirty="0"/>
              <a:t>You can name a cursor so that it could be referred to in a program to fetch and process the rows returned by the SQL statement, one at a time. </a:t>
            </a:r>
          </a:p>
          <a:p>
            <a:r>
              <a:rPr lang="en-US" dirty="0"/>
              <a:t>There are two types of cursors −</a:t>
            </a:r>
          </a:p>
          <a:p>
            <a:pPr marL="742950" lvl="1" indent="-285750">
              <a:buFont typeface="Wingdings" panose="05000000000000000000" pitchFamily="2" charset="2"/>
              <a:buChar char="v"/>
            </a:pPr>
            <a:r>
              <a:rPr lang="en-US" dirty="0"/>
              <a:t>Implicit cursors</a:t>
            </a:r>
          </a:p>
          <a:p>
            <a:pPr marL="742950" lvl="1" indent="-285750">
              <a:buFont typeface="Wingdings" panose="05000000000000000000" pitchFamily="2" charset="2"/>
              <a:buChar char="v"/>
            </a:pPr>
            <a:r>
              <a:rPr lang="en-US" dirty="0"/>
              <a:t>Explicit cursors</a:t>
            </a:r>
          </a:p>
          <a:p>
            <a:endParaRPr lang="en-US" dirty="0"/>
          </a:p>
          <a:p>
            <a:r>
              <a:rPr lang="en-US" dirty="0"/>
              <a:t>A cursor is assigned to a query. We can traverse over record by record. </a:t>
            </a:r>
          </a:p>
          <a:p>
            <a:r>
              <a:rPr lang="en-US" dirty="0"/>
              <a:t>Steps:</a:t>
            </a:r>
          </a:p>
          <a:p>
            <a:pPr marL="742950" lvl="1" indent="-285750">
              <a:buFont typeface="Wingdings" panose="05000000000000000000" pitchFamily="2" charset="2"/>
              <a:buChar char="§"/>
            </a:pPr>
            <a:r>
              <a:rPr lang="en-US" dirty="0"/>
              <a:t>Declare</a:t>
            </a:r>
          </a:p>
          <a:p>
            <a:pPr marL="742950" lvl="1" indent="-285750">
              <a:buFont typeface="Wingdings" panose="05000000000000000000" pitchFamily="2" charset="2"/>
              <a:buChar char="§"/>
            </a:pPr>
            <a:r>
              <a:rPr lang="en-US" dirty="0"/>
              <a:t>Open </a:t>
            </a:r>
          </a:p>
          <a:p>
            <a:pPr marL="742950" lvl="1" indent="-285750">
              <a:buFont typeface="Wingdings" panose="05000000000000000000" pitchFamily="2" charset="2"/>
              <a:buChar char="§"/>
            </a:pPr>
            <a:r>
              <a:rPr lang="en-US" dirty="0"/>
              <a:t>Fetch</a:t>
            </a:r>
          </a:p>
          <a:p>
            <a:pPr marL="742950" lvl="1" indent="-285750">
              <a:buFont typeface="Wingdings" panose="05000000000000000000" pitchFamily="2" charset="2"/>
              <a:buChar char="§"/>
            </a:pPr>
            <a:r>
              <a:rPr lang="en-US" dirty="0"/>
              <a:t>Close</a:t>
            </a:r>
          </a:p>
          <a:p>
            <a:endParaRPr lang="en-US" dirty="0"/>
          </a:p>
        </p:txBody>
      </p:sp>
      <p:pic>
        <p:nvPicPr>
          <p:cNvPr id="5" name="Picture 4"/>
          <p:cNvPicPr>
            <a:picLocks noChangeAspect="1"/>
          </p:cNvPicPr>
          <p:nvPr/>
        </p:nvPicPr>
        <p:blipFill>
          <a:blip r:embed="rId4"/>
          <a:stretch>
            <a:fillRect/>
          </a:stretch>
        </p:blipFill>
        <p:spPr>
          <a:xfrm>
            <a:off x="7021387" y="2531420"/>
            <a:ext cx="4992857" cy="2857143"/>
          </a:xfrm>
          <a:prstGeom prst="rect">
            <a:avLst/>
          </a:prstGeom>
        </p:spPr>
      </p:pic>
    </p:spTree>
    <p:extLst>
      <p:ext uri="{BB962C8B-B14F-4D97-AF65-F5344CB8AC3E}">
        <p14:creationId xmlns:p14="http://schemas.microsoft.com/office/powerpoint/2010/main" val="1179745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5 </a:t>
            </a:r>
          </a:p>
          <a:p>
            <a:r>
              <a:rPr lang="en-US" sz="3600" b="1" dirty="0">
                <a:latin typeface="Cooper Black" panose="0208090404030B020404" pitchFamily="18" charset="0"/>
              </a:rPr>
              <a:t>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91550" y="1084224"/>
            <a:ext cx="9819861" cy="400110"/>
          </a:xfrm>
          <a:prstGeom prst="rect">
            <a:avLst/>
          </a:prstGeom>
        </p:spPr>
        <p:txBody>
          <a:bodyPr wrap="square">
            <a:spAutoFit/>
          </a:bodyPr>
          <a:lstStyle/>
          <a:p>
            <a:r>
              <a:rPr lang="en-US" sz="2000" dirty="0">
                <a:hlinkClick r:id="rId4"/>
              </a:rPr>
              <a:t>SQL Script Basics </a:t>
            </a:r>
            <a:endParaRPr lang="en-US" sz="2000" dirty="0"/>
          </a:p>
        </p:txBody>
      </p:sp>
      <p:pic>
        <p:nvPicPr>
          <p:cNvPr id="3074" name="Picture 2" descr="Download Coding Concept Illustration for free | Powerpoint background  design, Computer basics, Powerpoint presentation des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8135" y="614574"/>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636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Anonymous Block in 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id="{2668874E-C0FA-4ADA-BBF6-2FE5710B408A}"/>
              </a:ext>
            </a:extLst>
          </p:cNvPr>
          <p:cNvSpPr txBox="1"/>
          <p:nvPr/>
        </p:nvSpPr>
        <p:spPr>
          <a:xfrm>
            <a:off x="322552" y="963487"/>
            <a:ext cx="11900954" cy="923330"/>
          </a:xfrm>
          <a:prstGeom prst="rect">
            <a:avLst/>
          </a:prstGeom>
          <a:noFill/>
        </p:spPr>
        <p:txBody>
          <a:bodyPr wrap="square" rtlCol="0">
            <a:spAutoFit/>
          </a:bodyPr>
          <a:lstStyle/>
          <a:p>
            <a:r>
              <a:rPr lang="en-US" dirty="0"/>
              <a:t>An </a:t>
            </a:r>
            <a:r>
              <a:rPr lang="en-US" b="1" dirty="0"/>
              <a:t>anonymous block</a:t>
            </a:r>
            <a:r>
              <a:rPr lang="en-US" dirty="0"/>
              <a:t> is an executable DML statement which can contain imperative or declarative statements and is </a:t>
            </a:r>
          </a:p>
          <a:p>
            <a:r>
              <a:rPr lang="en-US" dirty="0"/>
              <a:t>defined and executed in a single step.</a:t>
            </a:r>
          </a:p>
          <a:p>
            <a:r>
              <a:rPr lang="en-US" dirty="0"/>
              <a:t> All SQLScript statements, supported in procedures, are also supported in </a:t>
            </a:r>
            <a:r>
              <a:rPr lang="en-US" b="1" dirty="0"/>
              <a:t>anonymous blocks</a:t>
            </a:r>
            <a:r>
              <a:rPr lang="en-US" dirty="0"/>
              <a:t>.</a:t>
            </a:r>
          </a:p>
        </p:txBody>
      </p:sp>
      <p:pic>
        <p:nvPicPr>
          <p:cNvPr id="2050" name="Picture 2" descr="SAP HANA Academy - SAP HANA SQLScript: Anonymous Blocks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040" y="2392801"/>
            <a:ext cx="7437120" cy="418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989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Sql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l="25172" t="20602" r="25265" b="27171"/>
          <a:stretch/>
        </p:blipFill>
        <p:spPr bwMode="auto">
          <a:xfrm>
            <a:off x="212033" y="2305879"/>
            <a:ext cx="2955237" cy="16167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Vector | Illustration of office workers sitting at desks"/>
          <p:cNvPicPr>
            <a:picLocks noChangeAspect="1" noChangeArrowheads="1"/>
          </p:cNvPicPr>
          <p:nvPr/>
        </p:nvPicPr>
        <p:blipFill rotWithShape="1">
          <a:blip r:embed="rId4">
            <a:extLst>
              <a:ext uri="{28A0092B-C50C-407E-A947-70E740481C1C}">
                <a14:useLocalDpi xmlns:a14="http://schemas.microsoft.com/office/drawing/2010/main" val="0"/>
              </a:ext>
            </a:extLst>
          </a:blip>
          <a:srcRect b="8906"/>
          <a:stretch/>
        </p:blipFill>
        <p:spPr bwMode="auto">
          <a:xfrm>
            <a:off x="3193772" y="1017722"/>
            <a:ext cx="8572010" cy="53187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6</a:t>
            </a:r>
          </a:p>
          <a:p>
            <a:r>
              <a:rPr lang="en-US" sz="3600" b="1" dirty="0">
                <a:latin typeface="Cooper Black" panose="0208090404030B020404" pitchFamily="18" charset="0"/>
              </a:rPr>
              <a:t>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91550" y="1084224"/>
            <a:ext cx="9819861" cy="400110"/>
          </a:xfrm>
          <a:prstGeom prst="rect">
            <a:avLst/>
          </a:prstGeom>
        </p:spPr>
        <p:txBody>
          <a:bodyPr wrap="square">
            <a:spAutoFit/>
          </a:bodyPr>
          <a:lstStyle/>
          <a:p>
            <a:r>
              <a:rPr lang="en-US" sz="2000" dirty="0">
                <a:hlinkClick r:id="rId6"/>
              </a:rPr>
              <a:t>OIA Scenario Using SQL Script Advance </a:t>
            </a:r>
            <a:endParaRPr lang="en-US" sz="2000" dirty="0"/>
          </a:p>
        </p:txBody>
      </p:sp>
    </p:spTree>
    <p:extLst>
      <p:ext uri="{BB962C8B-B14F-4D97-AF65-F5344CB8AC3E}">
        <p14:creationId xmlns:p14="http://schemas.microsoft.com/office/powerpoint/2010/main" val="100193950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5964</TotalTime>
  <Words>1711</Words>
  <Application>Microsoft Office PowerPoint</Application>
  <PresentationFormat>Widescreen</PresentationFormat>
  <Paragraphs>214</Paragraphs>
  <Slides>22</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Arial Unicode MS</vt:lpstr>
      <vt:lpstr>Calibri</vt:lpstr>
      <vt:lpstr>Calibri Light</vt:lpstr>
      <vt:lpstr>Candara</vt:lpstr>
      <vt:lpstr>Cooper Black</vt:lpstr>
      <vt:lpstr>Courier New</vt:lpstr>
      <vt:lpstr>Open Sans</vt:lpstr>
      <vt:lpstr>Source Sans 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542</cp:revision>
  <dcterms:created xsi:type="dcterms:W3CDTF">2016-07-10T03:33:26Z</dcterms:created>
  <dcterms:modified xsi:type="dcterms:W3CDTF">2021-05-02T16:18:37Z</dcterms:modified>
</cp:coreProperties>
</file>